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61"/>
  </p:notesMasterIdLst>
  <p:sldIdLst>
    <p:sldId id="435" r:id="rId2"/>
    <p:sldId id="391" r:id="rId3"/>
    <p:sldId id="392" r:id="rId4"/>
    <p:sldId id="385" r:id="rId5"/>
    <p:sldId id="386" r:id="rId6"/>
    <p:sldId id="324" r:id="rId7"/>
    <p:sldId id="284" r:id="rId8"/>
    <p:sldId id="286" r:id="rId9"/>
    <p:sldId id="397" r:id="rId10"/>
    <p:sldId id="415" r:id="rId11"/>
    <p:sldId id="439" r:id="rId12"/>
    <p:sldId id="416" r:id="rId13"/>
    <p:sldId id="407" r:id="rId14"/>
    <p:sldId id="398" r:id="rId15"/>
    <p:sldId id="390" r:id="rId16"/>
    <p:sldId id="339" r:id="rId17"/>
    <p:sldId id="341" r:id="rId18"/>
    <p:sldId id="340" r:id="rId19"/>
    <p:sldId id="404" r:id="rId20"/>
    <p:sldId id="337" r:id="rId21"/>
    <p:sldId id="403" r:id="rId22"/>
    <p:sldId id="434" r:id="rId23"/>
    <p:sldId id="440" r:id="rId24"/>
    <p:sldId id="448" r:id="rId25"/>
    <p:sldId id="449" r:id="rId26"/>
    <p:sldId id="451" r:id="rId27"/>
    <p:sldId id="450" r:id="rId28"/>
    <p:sldId id="441" r:id="rId29"/>
    <p:sldId id="442" r:id="rId30"/>
    <p:sldId id="443" r:id="rId31"/>
    <p:sldId id="444" r:id="rId32"/>
    <p:sldId id="383" r:id="rId33"/>
    <p:sldId id="465" r:id="rId34"/>
    <p:sldId id="466" r:id="rId35"/>
    <p:sldId id="467" r:id="rId36"/>
    <p:sldId id="431" r:id="rId37"/>
    <p:sldId id="452" r:id="rId38"/>
    <p:sldId id="454" r:id="rId39"/>
    <p:sldId id="433" r:id="rId40"/>
    <p:sldId id="455" r:id="rId41"/>
    <p:sldId id="456" r:id="rId42"/>
    <p:sldId id="458" r:id="rId43"/>
    <p:sldId id="463" r:id="rId44"/>
    <p:sldId id="464" r:id="rId45"/>
    <p:sldId id="459" r:id="rId46"/>
    <p:sldId id="399" r:id="rId47"/>
    <p:sldId id="370" r:id="rId48"/>
    <p:sldId id="468" r:id="rId49"/>
    <p:sldId id="332" r:id="rId50"/>
    <p:sldId id="417" r:id="rId51"/>
    <p:sldId id="401" r:id="rId52"/>
    <p:sldId id="334" r:id="rId53"/>
    <p:sldId id="388" r:id="rId54"/>
    <p:sldId id="368" r:id="rId55"/>
    <p:sldId id="406" r:id="rId56"/>
    <p:sldId id="358" r:id="rId57"/>
    <p:sldId id="402" r:id="rId58"/>
    <p:sldId id="437" r:id="rId59"/>
    <p:sldId id="357" r:id="rId6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FBF"/>
    <a:srgbClr val="FCE3AC"/>
    <a:srgbClr val="E9BB65"/>
    <a:srgbClr val="E8B040"/>
    <a:srgbClr val="F0DBB6"/>
    <a:srgbClr val="FA6850"/>
    <a:srgbClr val="B88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9" autoAdjust="0"/>
    <p:restoredTop sz="94586" autoAdjust="0"/>
  </p:normalViewPr>
  <p:slideViewPr>
    <p:cSldViewPr showGuides="1">
      <p:cViewPr>
        <p:scale>
          <a:sx n="100" d="100"/>
          <a:sy n="100" d="100"/>
        </p:scale>
        <p:origin x="712" y="664"/>
      </p:cViewPr>
      <p:guideLst>
        <p:guide orient="horz" pos="1620"/>
        <p:guide pos="2880"/>
      </p:guideLst>
    </p:cSldViewPr>
  </p:slideViewPr>
  <p:outlineViewPr>
    <p:cViewPr>
      <p:scale>
        <a:sx n="33" d="100"/>
        <a:sy n="33" d="100"/>
      </p:scale>
      <p:origin x="0" y="112"/>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1" d="100"/>
          <a:sy n="71" d="100"/>
        </p:scale>
        <p:origin x="-3616"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0258286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 Id="rId3" Type="http://schemas.openxmlformats.org/officeDocument/2006/relationships/hyperlink" Target="http://diario.latercera.com/edicionimpresa/detectan-que-en-14-comunas-se-incumplen-los-criterios-de-calidad-del-agua-potable/"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foronacionaldecancer.cl/portal/wp-content/uploads/2013/01/Informe_CancerMap_BMRC.pdf"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foronacionaldecancer.cl/portal/wp-content/uploads/2013/01/Informe_CancerMap_BMRC.pdf"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3" name="Shape 4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542679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baseline="0" dirty="0" smtClean="0"/>
              <a:t>Fuente: http://</a:t>
            </a:r>
            <a:r>
              <a:rPr lang="es-ES" baseline="0" dirty="0" err="1" smtClean="0"/>
              <a:t>www.mapama.gob.es</a:t>
            </a:r>
            <a:r>
              <a:rPr lang="es-ES" baseline="0" dirty="0" smtClean="0"/>
              <a:t>/es/calidad-y-</a:t>
            </a:r>
            <a:r>
              <a:rPr lang="es-ES" baseline="0" dirty="0" err="1" smtClean="0"/>
              <a:t>evaluacion</a:t>
            </a:r>
            <a:r>
              <a:rPr lang="es-ES" baseline="0" dirty="0" smtClean="0"/>
              <a:t>-ambiental/temas/atmosfera-y-calidad-del-aire/calidad-del-aire/salud/</a:t>
            </a:r>
            <a:r>
              <a:rPr lang="es-ES" baseline="0" dirty="0" err="1" smtClean="0"/>
              <a:t>dioxido-azufre.aspx</a:t>
            </a:r>
            <a:endParaRPr lang="es-ES" baseline="0" dirty="0" smtClean="0"/>
          </a:p>
          <a:p>
            <a:endParaRPr lang="es-ES" dirty="0"/>
          </a:p>
        </p:txBody>
      </p:sp>
      <p:sp>
        <p:nvSpPr>
          <p:cNvPr id="4" name="Marcador de número de diapositiva 3"/>
          <p:cNvSpPr>
            <a:spLocks noGrp="1"/>
          </p:cNvSpPr>
          <p:nvPr>
            <p:ph type="sldNum" sz="quarter" idx="10"/>
          </p:nvPr>
        </p:nvSpPr>
        <p:spPr>
          <a:xfrm>
            <a:off x="3884613" y="8685213"/>
            <a:ext cx="2971800" cy="457200"/>
          </a:xfrm>
          <a:prstGeom prst="rect">
            <a:avLst/>
          </a:prstGeom>
        </p:spPr>
        <p:txBody>
          <a:bodyPr/>
          <a:lstStyle/>
          <a:p>
            <a:fld id="{1F7D5066-3B12-B243-AF38-87AAB3B50AA0}" type="slidenum">
              <a:rPr lang="es-ES" smtClean="0"/>
              <a:t>39</a:t>
            </a:fld>
            <a:endParaRPr lang="es-ES"/>
          </a:p>
        </p:txBody>
      </p:sp>
    </p:spTree>
    <p:extLst>
      <p:ext uri="{BB962C8B-B14F-4D97-AF65-F5344CB8AC3E}">
        <p14:creationId xmlns:p14="http://schemas.microsoft.com/office/powerpoint/2010/main" val="1051998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marR="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s-ES" dirty="0" smtClean="0">
                <a:hlinkClick r:id="rId3"/>
              </a:rPr>
              <a:t>http://diario.latercera.com/edicionimpresa/detectan-que-en-14-comunas-se-incumplen-los-criterios-de-calidad-del-agua-potable/</a:t>
            </a:r>
            <a:endParaRPr lang="es-ES" dirty="0" smtClean="0"/>
          </a:p>
          <a:p>
            <a:pPr marL="457200" marR="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s-ES" sz="1100" dirty="0" smtClean="0">
                <a:solidFill>
                  <a:schemeClr val="tx1"/>
                </a:solidFill>
              </a:rPr>
              <a:t>Agradecemos el dato entregado por la SISS y ESVAL S.A. de que al</a:t>
            </a:r>
            <a:r>
              <a:rPr lang="es-ES" sz="1100" baseline="0" dirty="0" smtClean="0">
                <a:solidFill>
                  <a:schemeClr val="tx1"/>
                </a:solidFill>
              </a:rPr>
              <a:t> 13.06.2018 </a:t>
            </a:r>
            <a:r>
              <a:rPr lang="es-ES" sz="1100" dirty="0" smtClean="0">
                <a:solidFill>
                  <a:schemeClr val="tx1"/>
                </a:solidFill>
              </a:rPr>
              <a:t>se cumple norma OMS. </a:t>
            </a:r>
          </a:p>
          <a:p>
            <a:pPr marL="457200" marR="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s-ES" sz="1100" dirty="0" smtClean="0">
              <a:solidFill>
                <a:schemeClr val="tx1"/>
              </a:solidFill>
            </a:endParaRPr>
          </a:p>
          <a:p>
            <a:endParaRPr lang="es-ES" dirty="0"/>
          </a:p>
        </p:txBody>
      </p:sp>
    </p:spTree>
    <p:extLst>
      <p:ext uri="{BB962C8B-B14F-4D97-AF65-F5344CB8AC3E}">
        <p14:creationId xmlns:p14="http://schemas.microsoft.com/office/powerpoint/2010/main" val="2310834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3" name="Shape 4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542679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COMISIÓN LANCET</a:t>
            </a:r>
            <a:endParaRPr lang="es-ES" dirty="0"/>
          </a:p>
        </p:txBody>
      </p:sp>
    </p:spTree>
    <p:extLst>
      <p:ext uri="{BB962C8B-B14F-4D97-AF65-F5344CB8AC3E}">
        <p14:creationId xmlns:p14="http://schemas.microsoft.com/office/powerpoint/2010/main" val="1099996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COMISIÓN LANCET</a:t>
            </a:r>
            <a:endParaRPr lang="es-ES" dirty="0"/>
          </a:p>
        </p:txBody>
      </p:sp>
    </p:spTree>
    <p:extLst>
      <p:ext uri="{BB962C8B-B14F-4D97-AF65-F5344CB8AC3E}">
        <p14:creationId xmlns:p14="http://schemas.microsoft.com/office/powerpoint/2010/main" val="2403625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923427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marR="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s-ES" dirty="0" smtClean="0"/>
              <a:t>Fuente:</a:t>
            </a:r>
            <a:r>
              <a:rPr lang="es-MX" sz="1100" dirty="0" smtClean="0">
                <a:solidFill>
                  <a:schemeClr val="bg1"/>
                </a:solidFill>
                <a:latin typeface="Playfair Display" charset="0"/>
                <a:hlinkClick r:id="rId3"/>
              </a:rPr>
              <a:t>http://foronacionaldecancer.cl/portal/wp-content/uploads/2013/01/Informe_CancerMap_BMRC.pdf</a:t>
            </a:r>
            <a:endParaRPr lang="es-MX" sz="1100" dirty="0" smtClean="0">
              <a:solidFill>
                <a:schemeClr val="bg1"/>
              </a:solidFill>
              <a:latin typeface="Playfair Display" charset="0"/>
            </a:endParaRPr>
          </a:p>
          <a:p>
            <a:endParaRPr lang="es-ES" dirty="0"/>
          </a:p>
        </p:txBody>
      </p:sp>
    </p:spTree>
    <p:extLst>
      <p:ext uri="{BB962C8B-B14F-4D97-AF65-F5344CB8AC3E}">
        <p14:creationId xmlns:p14="http://schemas.microsoft.com/office/powerpoint/2010/main" val="3828717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marR="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s-ES" dirty="0" smtClean="0"/>
              <a:t>Fuente:</a:t>
            </a:r>
            <a:r>
              <a:rPr lang="es-MX" sz="1100" dirty="0" smtClean="0">
                <a:solidFill>
                  <a:schemeClr val="bg1"/>
                </a:solidFill>
                <a:latin typeface="Playfair Display" charset="0"/>
                <a:hlinkClick r:id="rId3"/>
              </a:rPr>
              <a:t>http://foronacionaldecancer.cl/portal/wp-content/uploads/2013/01/Informe_CancerMap_BMRC.pdf</a:t>
            </a:r>
            <a:endParaRPr lang="es-MX" sz="1100" dirty="0" smtClean="0">
              <a:solidFill>
                <a:schemeClr val="bg1"/>
              </a:solidFill>
              <a:latin typeface="Playfair Display" charset="0"/>
            </a:endParaRPr>
          </a:p>
          <a:p>
            <a:endParaRPr lang="es-ES" dirty="0"/>
          </a:p>
        </p:txBody>
      </p:sp>
    </p:spTree>
    <p:extLst>
      <p:ext uri="{BB962C8B-B14F-4D97-AF65-F5344CB8AC3E}">
        <p14:creationId xmlns:p14="http://schemas.microsoft.com/office/powerpoint/2010/main" val="3828717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38859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38859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baseline="0" dirty="0" smtClean="0"/>
              <a:t>Fuente: http://</a:t>
            </a:r>
            <a:r>
              <a:rPr lang="es-ES" baseline="0" dirty="0" err="1" smtClean="0"/>
              <a:t>www.mapama.gob.es</a:t>
            </a:r>
            <a:r>
              <a:rPr lang="es-ES" baseline="0" dirty="0" smtClean="0"/>
              <a:t>/es/calidad-y-</a:t>
            </a:r>
            <a:r>
              <a:rPr lang="es-ES" baseline="0" dirty="0" err="1" smtClean="0"/>
              <a:t>evaluacion</a:t>
            </a:r>
            <a:r>
              <a:rPr lang="es-ES" baseline="0" dirty="0" smtClean="0"/>
              <a:t>-ambiental/temas/atmosfera-y-calidad-del-aire/calidad-del-aire/salud/</a:t>
            </a:r>
            <a:r>
              <a:rPr lang="es-ES" baseline="0" dirty="0" err="1" smtClean="0"/>
              <a:t>dioxido-azufre.aspx</a:t>
            </a:r>
            <a:endParaRPr lang="es-ES" baseline="0" dirty="0" smtClean="0"/>
          </a:p>
          <a:p>
            <a:endParaRPr lang="es-ES" dirty="0"/>
          </a:p>
        </p:txBody>
      </p:sp>
      <p:sp>
        <p:nvSpPr>
          <p:cNvPr id="4" name="Marcador de número de diapositiva 3"/>
          <p:cNvSpPr>
            <a:spLocks noGrp="1"/>
          </p:cNvSpPr>
          <p:nvPr>
            <p:ph type="sldNum" sz="quarter" idx="10"/>
          </p:nvPr>
        </p:nvSpPr>
        <p:spPr>
          <a:xfrm>
            <a:off x="3884613" y="8685213"/>
            <a:ext cx="2971800" cy="457200"/>
          </a:xfrm>
          <a:prstGeom prst="rect">
            <a:avLst/>
          </a:prstGeom>
        </p:spPr>
        <p:txBody>
          <a:bodyPr/>
          <a:lstStyle/>
          <a:p>
            <a:fld id="{1F7D5066-3B12-B243-AF38-87AAB3B50AA0}" type="slidenum">
              <a:rPr lang="es-ES" smtClean="0"/>
              <a:t>36</a:t>
            </a:fld>
            <a:endParaRPr lang="es-ES"/>
          </a:p>
        </p:txBody>
      </p:sp>
    </p:spTree>
    <p:extLst>
      <p:ext uri="{BB962C8B-B14F-4D97-AF65-F5344CB8AC3E}">
        <p14:creationId xmlns:p14="http://schemas.microsoft.com/office/powerpoint/2010/main" val="1051998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1272675" y="2143051"/>
            <a:ext cx="6598500" cy="857400"/>
          </a:xfrm>
          <a:prstGeom prst="rect">
            <a:avLst/>
          </a:prstGeom>
        </p:spPr>
        <p:txBody>
          <a:bodyPr spcFirstLastPara="1" wrap="square" lIns="91425" tIns="91425" rIns="91425" bIns="91425" anchor="ctr" anchorCtr="0"/>
          <a:lstStyle>
            <a:lvl1pPr lvl="0">
              <a:spcBef>
                <a:spcPts val="0"/>
              </a:spcBef>
              <a:spcAft>
                <a:spcPts val="0"/>
              </a:spcAft>
              <a:buSzPts val="6000"/>
              <a:buNone/>
              <a:defRPr/>
            </a:lvl1pPr>
            <a:lvl2pPr lvl="1">
              <a:spcBef>
                <a:spcPts val="0"/>
              </a:spcBef>
              <a:spcAft>
                <a:spcPts val="0"/>
              </a:spcAft>
              <a:buSzPts val="6000"/>
              <a:buNone/>
              <a:defRPr/>
            </a:lvl2pPr>
            <a:lvl3pPr lvl="2">
              <a:spcBef>
                <a:spcPts val="0"/>
              </a:spcBef>
              <a:spcAft>
                <a:spcPts val="0"/>
              </a:spcAft>
              <a:buSzPts val="6000"/>
              <a:buNone/>
              <a:defRPr/>
            </a:lvl3pPr>
            <a:lvl4pPr lvl="3">
              <a:spcBef>
                <a:spcPts val="0"/>
              </a:spcBef>
              <a:spcAft>
                <a:spcPts val="0"/>
              </a:spcAft>
              <a:buSzPts val="6000"/>
              <a:buNone/>
              <a:defRPr/>
            </a:lvl4pPr>
            <a:lvl5pPr lvl="4">
              <a:spcBef>
                <a:spcPts val="0"/>
              </a:spcBef>
              <a:spcAft>
                <a:spcPts val="0"/>
              </a:spcAft>
              <a:buSzPts val="6000"/>
              <a:buNone/>
              <a:defRPr/>
            </a:lvl5pPr>
            <a:lvl6pPr lvl="5">
              <a:spcBef>
                <a:spcPts val="0"/>
              </a:spcBef>
              <a:spcAft>
                <a:spcPts val="0"/>
              </a:spcAft>
              <a:buSzPts val="6000"/>
              <a:buNone/>
              <a:defRPr/>
            </a:lvl6pPr>
            <a:lvl7pPr lvl="6">
              <a:spcBef>
                <a:spcPts val="0"/>
              </a:spcBef>
              <a:spcAft>
                <a:spcPts val="0"/>
              </a:spcAft>
              <a:buSzPts val="6000"/>
              <a:buNone/>
              <a:defRPr/>
            </a:lvl7pPr>
            <a:lvl8pPr lvl="7">
              <a:spcBef>
                <a:spcPts val="0"/>
              </a:spcBef>
              <a:spcAft>
                <a:spcPts val="0"/>
              </a:spcAft>
              <a:buSzPts val="6000"/>
              <a:buNone/>
              <a:defRPr/>
            </a:lvl8pPr>
            <a:lvl9pPr lvl="8">
              <a:spcBef>
                <a:spcPts val="0"/>
              </a:spcBef>
              <a:spcAft>
                <a:spcPts val="0"/>
              </a:spcAft>
              <a:buSzPts val="60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1272675" y="2143051"/>
            <a:ext cx="6598500" cy="857400"/>
          </a:xfrm>
          <a:prstGeom prst="rect">
            <a:avLst/>
          </a:prstGeom>
        </p:spPr>
        <p:txBody>
          <a:bodyPr spcFirstLastPara="1" wrap="square" lIns="91425" tIns="91425" rIns="91425" bIns="91425" anchor="ctr" anchorCtr="0"/>
          <a:lstStyle>
            <a:lvl1pPr lvl="0">
              <a:spcBef>
                <a:spcPts val="0"/>
              </a:spcBef>
              <a:spcAft>
                <a:spcPts val="0"/>
              </a:spcAft>
              <a:buSzPts val="6000"/>
              <a:buNone/>
              <a:defRPr/>
            </a:lvl1pPr>
            <a:lvl2pPr lvl="1">
              <a:spcBef>
                <a:spcPts val="0"/>
              </a:spcBef>
              <a:spcAft>
                <a:spcPts val="0"/>
              </a:spcAft>
              <a:buSzPts val="6000"/>
              <a:buNone/>
              <a:defRPr/>
            </a:lvl2pPr>
            <a:lvl3pPr lvl="2">
              <a:spcBef>
                <a:spcPts val="0"/>
              </a:spcBef>
              <a:spcAft>
                <a:spcPts val="0"/>
              </a:spcAft>
              <a:buSzPts val="6000"/>
              <a:buNone/>
              <a:defRPr/>
            </a:lvl3pPr>
            <a:lvl4pPr lvl="3">
              <a:spcBef>
                <a:spcPts val="0"/>
              </a:spcBef>
              <a:spcAft>
                <a:spcPts val="0"/>
              </a:spcAft>
              <a:buSzPts val="6000"/>
              <a:buNone/>
              <a:defRPr/>
            </a:lvl4pPr>
            <a:lvl5pPr lvl="4">
              <a:spcBef>
                <a:spcPts val="0"/>
              </a:spcBef>
              <a:spcAft>
                <a:spcPts val="0"/>
              </a:spcAft>
              <a:buSzPts val="6000"/>
              <a:buNone/>
              <a:defRPr/>
            </a:lvl5pPr>
            <a:lvl6pPr lvl="5">
              <a:spcBef>
                <a:spcPts val="0"/>
              </a:spcBef>
              <a:spcAft>
                <a:spcPts val="0"/>
              </a:spcAft>
              <a:buSzPts val="6000"/>
              <a:buNone/>
              <a:defRPr/>
            </a:lvl6pPr>
            <a:lvl7pPr lvl="6">
              <a:spcBef>
                <a:spcPts val="0"/>
              </a:spcBef>
              <a:spcAft>
                <a:spcPts val="0"/>
              </a:spcAft>
              <a:buSzPts val="6000"/>
              <a:buNone/>
              <a:defRPr/>
            </a:lvl7pPr>
            <a:lvl8pPr lvl="7">
              <a:spcBef>
                <a:spcPts val="0"/>
              </a:spcBef>
              <a:spcAft>
                <a:spcPts val="0"/>
              </a:spcAft>
              <a:buSzPts val="6000"/>
              <a:buNone/>
              <a:defRPr/>
            </a:lvl8pPr>
            <a:lvl9pPr lvl="8">
              <a:spcBef>
                <a:spcPts val="0"/>
              </a:spcBef>
              <a:spcAft>
                <a:spcPts val="0"/>
              </a:spcAft>
              <a:buSzPts val="6000"/>
              <a:buNone/>
              <a:defRPr/>
            </a:lvl9pPr>
          </a:lstStyle>
          <a:p>
            <a:endParaRPr/>
          </a:p>
        </p:txBody>
      </p:sp>
      <p:sp>
        <p:nvSpPr>
          <p:cNvPr id="21" name="Shape 21"/>
          <p:cNvSpPr txBox="1">
            <a:spLocks noGrp="1"/>
          </p:cNvSpPr>
          <p:nvPr>
            <p:ph type="body" idx="1"/>
          </p:nvPr>
        </p:nvSpPr>
        <p:spPr>
          <a:xfrm>
            <a:off x="1236500" y="3727575"/>
            <a:ext cx="6671100" cy="1198200"/>
          </a:xfrm>
          <a:prstGeom prst="rect">
            <a:avLst/>
          </a:prstGeom>
        </p:spPr>
        <p:txBody>
          <a:bodyPr spcFirstLastPara="1" wrap="square" lIns="91425" tIns="91425" rIns="91425" bIns="91425" anchor="b" anchorCtr="0"/>
          <a:lstStyle>
            <a:lvl1pPr marL="457200" lvl="0" indent="-304800" algn="ctr">
              <a:spcBef>
                <a:spcPts val="600"/>
              </a:spcBef>
              <a:spcAft>
                <a:spcPts val="0"/>
              </a:spcAft>
              <a:buSzPts val="1200"/>
              <a:buChar char="●"/>
              <a:defRPr/>
            </a:lvl1pPr>
            <a:lvl2pPr marL="914400" lvl="1" indent="-304800" algn="ctr">
              <a:spcBef>
                <a:spcPts val="0"/>
              </a:spcBef>
              <a:spcAft>
                <a:spcPts val="0"/>
              </a:spcAft>
              <a:buSzPts val="1200"/>
              <a:buChar char="○"/>
              <a:defRPr/>
            </a:lvl2pPr>
            <a:lvl3pPr marL="1371600" lvl="2" indent="-304800" algn="ctr">
              <a:spcBef>
                <a:spcPts val="0"/>
              </a:spcBef>
              <a:spcAft>
                <a:spcPts val="0"/>
              </a:spcAft>
              <a:buSzPts val="1200"/>
              <a:buChar char="■"/>
              <a:defRPr/>
            </a:lvl3pPr>
            <a:lvl4pPr marL="1828800" lvl="3" indent="-304800" algn="ctr">
              <a:spcBef>
                <a:spcPts val="0"/>
              </a:spcBef>
              <a:spcAft>
                <a:spcPts val="0"/>
              </a:spcAft>
              <a:buSzPts val="1200"/>
              <a:buChar char="●"/>
              <a:defRPr/>
            </a:lvl4pPr>
            <a:lvl5pPr marL="2286000" lvl="4" indent="-304800" algn="ctr">
              <a:spcBef>
                <a:spcPts val="0"/>
              </a:spcBef>
              <a:spcAft>
                <a:spcPts val="0"/>
              </a:spcAft>
              <a:buSzPts val="1200"/>
              <a:buChar char="○"/>
              <a:defRPr/>
            </a:lvl5pPr>
            <a:lvl6pPr marL="2743200" lvl="5" indent="-304800" algn="ctr">
              <a:spcBef>
                <a:spcPts val="0"/>
              </a:spcBef>
              <a:spcAft>
                <a:spcPts val="0"/>
              </a:spcAft>
              <a:buSzPts val="1200"/>
              <a:buChar char="■"/>
              <a:defRPr/>
            </a:lvl6pPr>
            <a:lvl7pPr marL="3200400" lvl="6" indent="-304800" algn="ctr">
              <a:spcBef>
                <a:spcPts val="0"/>
              </a:spcBef>
              <a:spcAft>
                <a:spcPts val="0"/>
              </a:spcAft>
              <a:buSzPts val="1200"/>
              <a:buChar char="●"/>
              <a:defRPr/>
            </a:lvl7pPr>
            <a:lvl8pPr marL="3657600" lvl="7" indent="-304800" algn="ctr">
              <a:spcBef>
                <a:spcPts val="0"/>
              </a:spcBef>
              <a:spcAft>
                <a:spcPts val="0"/>
              </a:spcAft>
              <a:buSzPts val="1200"/>
              <a:buChar char="○"/>
              <a:defRPr/>
            </a:lvl8pPr>
            <a:lvl9pPr marL="4114800" lvl="8" indent="-304800" algn="ctr">
              <a:spcBef>
                <a:spcPts val="0"/>
              </a:spcBef>
              <a:spcAft>
                <a:spcPts val="0"/>
              </a:spcAft>
              <a:buSzPts val="1200"/>
              <a:buChar char="■"/>
              <a:defRPr/>
            </a:lvl9pPr>
          </a:lstStyle>
          <a:p>
            <a:endParaRPr/>
          </a:p>
        </p:txBody>
      </p:sp>
    </p:spTree>
    <p:extLst>
      <p:ext uri="{BB962C8B-B14F-4D97-AF65-F5344CB8AC3E}">
        <p14:creationId xmlns:p14="http://schemas.microsoft.com/office/powerpoint/2010/main" val="33161862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a:xfrm>
            <a:off x="457200" y="4767263"/>
            <a:ext cx="2133600" cy="273844"/>
          </a:xfrm>
          <a:prstGeom prst="rect">
            <a:avLst/>
          </a:prstGeom>
        </p:spPr>
        <p:txBody>
          <a:bodyPr/>
          <a:lstStyle/>
          <a:p>
            <a:fld id="{CCE5776A-FAE5-49EF-91A5-5987937E116C}" type="datetimeFigureOut">
              <a:rPr lang="es-CL" smtClean="0"/>
              <a:pPr/>
              <a:t>15-06-18</a:t>
            </a:fld>
            <a:endParaRPr lang="es-CL"/>
          </a:p>
        </p:txBody>
      </p:sp>
      <p:sp>
        <p:nvSpPr>
          <p:cNvPr id="5" name="4 Marcador de pie de página"/>
          <p:cNvSpPr>
            <a:spLocks noGrp="1"/>
          </p:cNvSpPr>
          <p:nvPr>
            <p:ph type="ftr" sz="quarter" idx="11"/>
          </p:nvPr>
        </p:nvSpPr>
        <p:spPr>
          <a:xfrm>
            <a:off x="3124200" y="4767263"/>
            <a:ext cx="2895600" cy="273844"/>
          </a:xfrm>
          <a:prstGeom prst="rect">
            <a:avLst/>
          </a:prstGeom>
        </p:spPr>
        <p:txBody>
          <a:bodyPr/>
          <a:lstStyle/>
          <a:p>
            <a:endParaRPr lang="es-CL"/>
          </a:p>
        </p:txBody>
      </p:sp>
      <p:sp>
        <p:nvSpPr>
          <p:cNvPr id="6" name="5 Marcador de número de diapositiva"/>
          <p:cNvSpPr>
            <a:spLocks noGrp="1"/>
          </p:cNvSpPr>
          <p:nvPr>
            <p:ph type="sldNum" sz="quarter" idx="12"/>
          </p:nvPr>
        </p:nvSpPr>
        <p:spPr>
          <a:xfrm>
            <a:off x="6553200" y="4767263"/>
            <a:ext cx="2133600" cy="273844"/>
          </a:xfrm>
          <a:prstGeom prst="rect">
            <a:avLst/>
          </a:prstGeom>
        </p:spPr>
        <p:txBody>
          <a:bodyPr/>
          <a:lstStyle/>
          <a:p>
            <a:fld id="{CFB76D48-ECA1-4983-8580-41CBEA0CD028}" type="slidenum">
              <a:rPr lang="es-CL" smtClean="0"/>
              <a:pPr/>
              <a:t>‹Nr.›</a:t>
            </a:fld>
            <a:endParaRPr lang="es-CL"/>
          </a:p>
        </p:txBody>
      </p:sp>
    </p:spTree>
    <p:extLst>
      <p:ext uri="{BB962C8B-B14F-4D97-AF65-F5344CB8AC3E}">
        <p14:creationId xmlns:p14="http://schemas.microsoft.com/office/powerpoint/2010/main" val="1216354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6">
            <a:alphaModFix/>
          </a:blip>
          <a:stretch>
            <a:fillRect/>
          </a:stretch>
        </a:blipFill>
        <a:effectLst/>
      </p:bgPr>
    </p:bg>
    <p:spTree>
      <p:nvGrpSpPr>
        <p:cNvPr id="1" name="Shape 5"/>
        <p:cNvGrpSpPr/>
        <p:nvPr/>
      </p:nvGrpSpPr>
      <p:grpSpPr>
        <a:xfrm>
          <a:off x="0" y="0"/>
          <a:ext cx="0" cy="0"/>
          <a:chOff x="0" y="0"/>
          <a:chExt cx="0" cy="0"/>
        </a:xfrm>
      </p:grpSpPr>
      <p:sp>
        <p:nvSpPr>
          <p:cNvPr id="6" name="Shape 6"/>
          <p:cNvSpPr/>
          <p:nvPr/>
        </p:nvSpPr>
        <p:spPr>
          <a:xfrm>
            <a:off x="5975" y="0"/>
            <a:ext cx="9144000" cy="5143500"/>
          </a:xfrm>
          <a:prstGeom prst="rect">
            <a:avLst/>
          </a:prstGeom>
          <a:solidFill>
            <a:srgbClr val="161732">
              <a:alpha val="3654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
          <p:cNvSpPr txBox="1">
            <a:spLocks noGrp="1"/>
          </p:cNvSpPr>
          <p:nvPr>
            <p:ph type="title"/>
          </p:nvPr>
        </p:nvSpPr>
        <p:spPr>
          <a:xfrm>
            <a:off x="1272675" y="2143051"/>
            <a:ext cx="6598500" cy="857400"/>
          </a:xfrm>
          <a:prstGeom prst="rect">
            <a:avLst/>
          </a:prstGeom>
          <a:noFill/>
          <a:ln>
            <a:noFill/>
          </a:ln>
        </p:spPr>
        <p:txBody>
          <a:bodyPr spcFirstLastPara="1" wrap="square" lIns="91425" tIns="91425" rIns="91425" bIns="91425" anchor="ctr" anchorCtr="0"/>
          <a:lstStyle>
            <a:lvl1pPr lvl="0" algn="ctr">
              <a:spcBef>
                <a:spcPts val="0"/>
              </a:spcBef>
              <a:spcAft>
                <a:spcPts val="0"/>
              </a:spcAft>
              <a:buClr>
                <a:srgbClr val="FFFFFF"/>
              </a:buClr>
              <a:buSzPts val="6000"/>
              <a:buFont typeface="Montserrat"/>
              <a:buNone/>
              <a:defRPr sz="6000" b="1">
                <a:solidFill>
                  <a:srgbClr val="FFFFFF"/>
                </a:solidFill>
                <a:latin typeface="Montserrat"/>
                <a:ea typeface="Montserrat"/>
                <a:cs typeface="Montserrat"/>
                <a:sym typeface="Montserrat"/>
              </a:defRPr>
            </a:lvl1pPr>
            <a:lvl2pPr lvl="1" algn="ctr">
              <a:spcBef>
                <a:spcPts val="0"/>
              </a:spcBef>
              <a:spcAft>
                <a:spcPts val="0"/>
              </a:spcAft>
              <a:buClr>
                <a:srgbClr val="FFFFFF"/>
              </a:buClr>
              <a:buSzPts val="6000"/>
              <a:buFont typeface="Montserrat"/>
              <a:buNone/>
              <a:defRPr sz="6000" b="1">
                <a:solidFill>
                  <a:srgbClr val="FFFFFF"/>
                </a:solidFill>
                <a:latin typeface="Montserrat"/>
                <a:ea typeface="Montserrat"/>
                <a:cs typeface="Montserrat"/>
                <a:sym typeface="Montserrat"/>
              </a:defRPr>
            </a:lvl2pPr>
            <a:lvl3pPr lvl="2" algn="ctr">
              <a:spcBef>
                <a:spcPts val="0"/>
              </a:spcBef>
              <a:spcAft>
                <a:spcPts val="0"/>
              </a:spcAft>
              <a:buClr>
                <a:srgbClr val="FFFFFF"/>
              </a:buClr>
              <a:buSzPts val="6000"/>
              <a:buFont typeface="Montserrat"/>
              <a:buNone/>
              <a:defRPr sz="6000" b="1">
                <a:solidFill>
                  <a:srgbClr val="FFFFFF"/>
                </a:solidFill>
                <a:latin typeface="Montserrat"/>
                <a:ea typeface="Montserrat"/>
                <a:cs typeface="Montserrat"/>
                <a:sym typeface="Montserrat"/>
              </a:defRPr>
            </a:lvl3pPr>
            <a:lvl4pPr lvl="3" algn="ctr">
              <a:spcBef>
                <a:spcPts val="0"/>
              </a:spcBef>
              <a:spcAft>
                <a:spcPts val="0"/>
              </a:spcAft>
              <a:buClr>
                <a:srgbClr val="FFFFFF"/>
              </a:buClr>
              <a:buSzPts val="6000"/>
              <a:buFont typeface="Montserrat"/>
              <a:buNone/>
              <a:defRPr sz="6000" b="1">
                <a:solidFill>
                  <a:srgbClr val="FFFFFF"/>
                </a:solidFill>
                <a:latin typeface="Montserrat"/>
                <a:ea typeface="Montserrat"/>
                <a:cs typeface="Montserrat"/>
                <a:sym typeface="Montserrat"/>
              </a:defRPr>
            </a:lvl4pPr>
            <a:lvl5pPr lvl="4" algn="ctr">
              <a:spcBef>
                <a:spcPts val="0"/>
              </a:spcBef>
              <a:spcAft>
                <a:spcPts val="0"/>
              </a:spcAft>
              <a:buClr>
                <a:srgbClr val="FFFFFF"/>
              </a:buClr>
              <a:buSzPts val="6000"/>
              <a:buFont typeface="Montserrat"/>
              <a:buNone/>
              <a:defRPr sz="6000" b="1">
                <a:solidFill>
                  <a:srgbClr val="FFFFFF"/>
                </a:solidFill>
                <a:latin typeface="Montserrat"/>
                <a:ea typeface="Montserrat"/>
                <a:cs typeface="Montserrat"/>
                <a:sym typeface="Montserrat"/>
              </a:defRPr>
            </a:lvl5pPr>
            <a:lvl6pPr lvl="5" algn="ctr">
              <a:spcBef>
                <a:spcPts val="0"/>
              </a:spcBef>
              <a:spcAft>
                <a:spcPts val="0"/>
              </a:spcAft>
              <a:buClr>
                <a:srgbClr val="FFFFFF"/>
              </a:buClr>
              <a:buSzPts val="6000"/>
              <a:buFont typeface="Montserrat"/>
              <a:buNone/>
              <a:defRPr sz="6000" b="1">
                <a:solidFill>
                  <a:srgbClr val="FFFFFF"/>
                </a:solidFill>
                <a:latin typeface="Montserrat"/>
                <a:ea typeface="Montserrat"/>
                <a:cs typeface="Montserrat"/>
                <a:sym typeface="Montserrat"/>
              </a:defRPr>
            </a:lvl6pPr>
            <a:lvl7pPr lvl="6" algn="ctr">
              <a:spcBef>
                <a:spcPts val="0"/>
              </a:spcBef>
              <a:spcAft>
                <a:spcPts val="0"/>
              </a:spcAft>
              <a:buClr>
                <a:srgbClr val="FFFFFF"/>
              </a:buClr>
              <a:buSzPts val="6000"/>
              <a:buFont typeface="Montserrat"/>
              <a:buNone/>
              <a:defRPr sz="6000" b="1">
                <a:solidFill>
                  <a:srgbClr val="FFFFFF"/>
                </a:solidFill>
                <a:latin typeface="Montserrat"/>
                <a:ea typeface="Montserrat"/>
                <a:cs typeface="Montserrat"/>
                <a:sym typeface="Montserrat"/>
              </a:defRPr>
            </a:lvl7pPr>
            <a:lvl8pPr lvl="7" algn="ctr">
              <a:spcBef>
                <a:spcPts val="0"/>
              </a:spcBef>
              <a:spcAft>
                <a:spcPts val="0"/>
              </a:spcAft>
              <a:buClr>
                <a:srgbClr val="FFFFFF"/>
              </a:buClr>
              <a:buSzPts val="6000"/>
              <a:buFont typeface="Montserrat"/>
              <a:buNone/>
              <a:defRPr sz="6000" b="1">
                <a:solidFill>
                  <a:srgbClr val="FFFFFF"/>
                </a:solidFill>
                <a:latin typeface="Montserrat"/>
                <a:ea typeface="Montserrat"/>
                <a:cs typeface="Montserrat"/>
                <a:sym typeface="Montserrat"/>
              </a:defRPr>
            </a:lvl8pPr>
            <a:lvl9pPr lvl="8" algn="ctr">
              <a:spcBef>
                <a:spcPts val="0"/>
              </a:spcBef>
              <a:spcAft>
                <a:spcPts val="0"/>
              </a:spcAft>
              <a:buClr>
                <a:srgbClr val="FFFFFF"/>
              </a:buClr>
              <a:buSzPts val="6000"/>
              <a:buFont typeface="Montserrat"/>
              <a:buNone/>
              <a:defRPr sz="6000" b="1">
                <a:solidFill>
                  <a:srgbClr val="FFFFFF"/>
                </a:solidFill>
                <a:latin typeface="Montserrat"/>
                <a:ea typeface="Montserrat"/>
                <a:cs typeface="Montserrat"/>
                <a:sym typeface="Montserrat"/>
              </a:defRPr>
            </a:lvl9pPr>
          </a:lstStyle>
          <a:p>
            <a:endParaRPr/>
          </a:p>
        </p:txBody>
      </p:sp>
      <p:sp>
        <p:nvSpPr>
          <p:cNvPr id="8" name="Shape 8"/>
          <p:cNvSpPr txBox="1">
            <a:spLocks noGrp="1"/>
          </p:cNvSpPr>
          <p:nvPr>
            <p:ph type="body" idx="1"/>
          </p:nvPr>
        </p:nvSpPr>
        <p:spPr>
          <a:xfrm>
            <a:off x="1236500" y="3727575"/>
            <a:ext cx="6671100" cy="1198200"/>
          </a:xfrm>
          <a:prstGeom prst="rect">
            <a:avLst/>
          </a:prstGeom>
          <a:noFill/>
          <a:ln>
            <a:noFill/>
          </a:ln>
        </p:spPr>
        <p:txBody>
          <a:bodyPr spcFirstLastPara="1" wrap="square" lIns="91425" tIns="91425" rIns="91425" bIns="91425" anchor="t" anchorCtr="0"/>
          <a:lstStyle>
            <a:lvl1pPr marL="457200" lvl="0" indent="-304800">
              <a:spcBef>
                <a:spcPts val="600"/>
              </a:spcBef>
              <a:spcAft>
                <a:spcPts val="0"/>
              </a:spcAft>
              <a:buClr>
                <a:srgbClr val="FFFFFF"/>
              </a:buClr>
              <a:buSzPts val="1200"/>
              <a:buFont typeface="Playfair Display"/>
              <a:buChar char="●"/>
              <a:defRPr sz="1200">
                <a:solidFill>
                  <a:srgbClr val="FFFFFF"/>
                </a:solidFill>
                <a:latin typeface="Playfair Display"/>
                <a:ea typeface="Playfair Display"/>
                <a:cs typeface="Playfair Display"/>
                <a:sym typeface="Playfair Display"/>
              </a:defRPr>
            </a:lvl1pPr>
            <a:lvl2pPr marL="914400" lvl="1" indent="-304800">
              <a:spcBef>
                <a:spcPts val="0"/>
              </a:spcBef>
              <a:spcAft>
                <a:spcPts val="0"/>
              </a:spcAft>
              <a:buClr>
                <a:srgbClr val="FFFFFF"/>
              </a:buClr>
              <a:buSzPts val="1200"/>
              <a:buFont typeface="Playfair Display"/>
              <a:buChar char="○"/>
              <a:defRPr sz="1200">
                <a:solidFill>
                  <a:srgbClr val="FFFFFF"/>
                </a:solidFill>
                <a:latin typeface="Playfair Display"/>
                <a:ea typeface="Playfair Display"/>
                <a:cs typeface="Playfair Display"/>
                <a:sym typeface="Playfair Display"/>
              </a:defRPr>
            </a:lvl2pPr>
            <a:lvl3pPr marL="1371600" lvl="2" indent="-304800">
              <a:spcBef>
                <a:spcPts val="0"/>
              </a:spcBef>
              <a:spcAft>
                <a:spcPts val="0"/>
              </a:spcAft>
              <a:buClr>
                <a:srgbClr val="FFFFFF"/>
              </a:buClr>
              <a:buSzPts val="1200"/>
              <a:buFont typeface="Playfair Display"/>
              <a:buChar char="■"/>
              <a:defRPr sz="1200">
                <a:solidFill>
                  <a:srgbClr val="FFFFFF"/>
                </a:solidFill>
                <a:latin typeface="Playfair Display"/>
                <a:ea typeface="Playfair Display"/>
                <a:cs typeface="Playfair Display"/>
                <a:sym typeface="Playfair Display"/>
              </a:defRPr>
            </a:lvl3pPr>
            <a:lvl4pPr marL="1828800" lvl="3" indent="-304800">
              <a:spcBef>
                <a:spcPts val="0"/>
              </a:spcBef>
              <a:spcAft>
                <a:spcPts val="0"/>
              </a:spcAft>
              <a:buClr>
                <a:srgbClr val="FFFFFF"/>
              </a:buClr>
              <a:buSzPts val="1200"/>
              <a:buFont typeface="Playfair Display"/>
              <a:buChar char="●"/>
              <a:defRPr sz="1200">
                <a:solidFill>
                  <a:srgbClr val="FFFFFF"/>
                </a:solidFill>
                <a:latin typeface="Playfair Display"/>
                <a:ea typeface="Playfair Display"/>
                <a:cs typeface="Playfair Display"/>
                <a:sym typeface="Playfair Display"/>
              </a:defRPr>
            </a:lvl4pPr>
            <a:lvl5pPr marL="2286000" lvl="4" indent="-304800">
              <a:spcBef>
                <a:spcPts val="0"/>
              </a:spcBef>
              <a:spcAft>
                <a:spcPts val="0"/>
              </a:spcAft>
              <a:buClr>
                <a:srgbClr val="FFFFFF"/>
              </a:buClr>
              <a:buSzPts val="1200"/>
              <a:buFont typeface="Playfair Display"/>
              <a:buChar char="○"/>
              <a:defRPr sz="1200">
                <a:solidFill>
                  <a:srgbClr val="FFFFFF"/>
                </a:solidFill>
                <a:latin typeface="Playfair Display"/>
                <a:ea typeface="Playfair Display"/>
                <a:cs typeface="Playfair Display"/>
                <a:sym typeface="Playfair Display"/>
              </a:defRPr>
            </a:lvl5pPr>
            <a:lvl6pPr marL="2743200" lvl="5" indent="-304800">
              <a:spcBef>
                <a:spcPts val="0"/>
              </a:spcBef>
              <a:spcAft>
                <a:spcPts val="0"/>
              </a:spcAft>
              <a:buClr>
                <a:srgbClr val="FFFFFF"/>
              </a:buClr>
              <a:buSzPts val="1200"/>
              <a:buFont typeface="Playfair Display"/>
              <a:buChar char="■"/>
              <a:defRPr sz="1200">
                <a:solidFill>
                  <a:srgbClr val="FFFFFF"/>
                </a:solidFill>
                <a:latin typeface="Playfair Display"/>
                <a:ea typeface="Playfair Display"/>
                <a:cs typeface="Playfair Display"/>
                <a:sym typeface="Playfair Display"/>
              </a:defRPr>
            </a:lvl6pPr>
            <a:lvl7pPr marL="3200400" lvl="6" indent="-304800">
              <a:spcBef>
                <a:spcPts val="0"/>
              </a:spcBef>
              <a:spcAft>
                <a:spcPts val="0"/>
              </a:spcAft>
              <a:buClr>
                <a:srgbClr val="FFFFFF"/>
              </a:buClr>
              <a:buSzPts val="1200"/>
              <a:buFont typeface="Playfair Display"/>
              <a:buChar char="●"/>
              <a:defRPr sz="1200">
                <a:solidFill>
                  <a:srgbClr val="FFFFFF"/>
                </a:solidFill>
                <a:latin typeface="Playfair Display"/>
                <a:ea typeface="Playfair Display"/>
                <a:cs typeface="Playfair Display"/>
                <a:sym typeface="Playfair Display"/>
              </a:defRPr>
            </a:lvl7pPr>
            <a:lvl8pPr marL="3657600" lvl="7" indent="-304800">
              <a:spcBef>
                <a:spcPts val="0"/>
              </a:spcBef>
              <a:spcAft>
                <a:spcPts val="0"/>
              </a:spcAft>
              <a:buClr>
                <a:srgbClr val="FFFFFF"/>
              </a:buClr>
              <a:buSzPts val="1200"/>
              <a:buFont typeface="Playfair Display"/>
              <a:buChar char="○"/>
              <a:defRPr sz="1200">
                <a:solidFill>
                  <a:srgbClr val="FFFFFF"/>
                </a:solidFill>
                <a:latin typeface="Playfair Display"/>
                <a:ea typeface="Playfair Display"/>
                <a:cs typeface="Playfair Display"/>
                <a:sym typeface="Playfair Display"/>
              </a:defRPr>
            </a:lvl8pPr>
            <a:lvl9pPr marL="4114800" lvl="8" indent="-304800">
              <a:spcBef>
                <a:spcPts val="0"/>
              </a:spcBef>
              <a:spcAft>
                <a:spcPts val="0"/>
              </a:spcAft>
              <a:buClr>
                <a:srgbClr val="FFFFFF"/>
              </a:buClr>
              <a:buSzPts val="1200"/>
              <a:buFont typeface="Playfair Display"/>
              <a:buChar char="■"/>
              <a:defRPr sz="1200">
                <a:solidFill>
                  <a:srgbClr val="FFFFFF"/>
                </a:solidFill>
                <a:latin typeface="Playfair Display"/>
                <a:ea typeface="Playfair Display"/>
                <a:cs typeface="Playfair Display"/>
                <a:sym typeface="Playfair Display"/>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58" r:id="rId3"/>
    <p:sldLayoutId id="2147483659" r:id="rId4"/>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slide" Target="slide56.xml"/><Relationship Id="rId4" Type="http://schemas.openxmlformats.org/officeDocument/2006/relationships/image" Target="../media/image15.png"/><Relationship Id="rId5" Type="http://schemas.openxmlformats.org/officeDocument/2006/relationships/slide" Target="slide57.xml"/><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microsoft.com/office/2007/relationships/hdphoto" Target="../media/hdphoto1.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2.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png"/><Relationship Id="rId3"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5.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leychile.cl/Navegar?idNorma=10631" TargetMode="External"/><Relationship Id="rId3" Type="http://schemas.openxmlformats.org/officeDocument/2006/relationships/hyperlink" Target="http://www.leychile.cl/Navegar?idNorma=13672"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37.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jpg"/></Relationships>
</file>

<file path=ppt/slides/_rels/slide42.xml.rels><?xml version="1.0" encoding="UTF-8" standalone="yes"?>
<Relationships xmlns="http://schemas.openxmlformats.org/package/2006/relationships"><Relationship Id="rId3" Type="http://schemas.openxmlformats.org/officeDocument/2006/relationships/image" Target="../media/image40.jpg"/><Relationship Id="rId4" Type="http://schemas.openxmlformats.org/officeDocument/2006/relationships/image" Target="../media/image41.jpg"/><Relationship Id="rId5" Type="http://schemas.openxmlformats.org/officeDocument/2006/relationships/image" Target="../media/image42.jpg"/><Relationship Id="rId1" Type="http://schemas.openxmlformats.org/officeDocument/2006/relationships/slideLayout" Target="../slideLayouts/slideLayout4.xml"/><Relationship Id="rId2" Type="http://schemas.openxmlformats.org/officeDocument/2006/relationships/image" Target="../media/image39.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3.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4.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 Id="rId3" Type="http://schemas.openxmlformats.org/officeDocument/2006/relationships/image" Target="../media/image4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47.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8.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8.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8.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56.xml.rels><?xml version="1.0" encoding="UTF-8" standalone="yes"?>
<Relationships xmlns="http://schemas.openxmlformats.org/package/2006/relationships"><Relationship Id="rId3" Type="http://schemas.openxmlformats.org/officeDocument/2006/relationships/hyperlink" Target="http://www.paho.org/chi/index.php?option=com_content&amp;view=article&amp;id=174:cancer&amp;Itemid=1005" TargetMode="External"/><Relationship Id="rId4" Type="http://schemas.openxmlformats.org/officeDocument/2006/relationships/hyperlink" Target="https://sph.umich.edu/" TargetMode="External"/><Relationship Id="rId5" Type="http://schemas.openxmlformats.org/officeDocument/2006/relationships/hyperlink" Target="http://www.who.int/about/es/" TargetMode="External"/><Relationship Id="rId6" Type="http://schemas.openxmlformats.org/officeDocument/2006/relationships/hyperlink" Target="https://scielo.conicyt.cl/pdf/rcher/v26n1/art04.pdf" TargetMode="External"/><Relationship Id="rId7" Type="http://schemas.openxmlformats.org/officeDocument/2006/relationships/hyperlink" Target="http://www.desastre-ecologico.cl/2016/05/31/informe-atacama-post-aluviones-agua-potable-solidos-contenidos-aluvion-tierra-control-muestras-obtenidas-3-abril-2015/" TargetMode="External"/><Relationship Id="rId8" Type="http://schemas.openxmlformats.org/officeDocument/2006/relationships/hyperlink" Target="http://biblioteca-digital.sag.gob.cl/documentos/medio_ambiente/criterios_calidad_suelos_aguas_agricolas/pdf_suelos/9_normativas.pdf" TargetMode="External"/><Relationship Id="rId9" Type="http://schemas.openxmlformats.org/officeDocument/2006/relationships/hyperlink" Target="http://foronacionaldecancer.cl/portal/wp-content/uploads/2013/01/Informe_CancerMap_BMRC.pdf" TargetMode="External"/><Relationship Id="rId10" Type="http://schemas.openxmlformats.org/officeDocument/2006/relationships/image" Target="../media/image52.jpeg"/><Relationship Id="rId1" Type="http://schemas.openxmlformats.org/officeDocument/2006/relationships/slideLayout" Target="../slideLayouts/slideLayout1.xml"/><Relationship Id="rId2" Type="http://schemas.openxmlformats.org/officeDocument/2006/relationships/hyperlink" Target="http://gahp.net/" TargetMode="External"/></Relationships>
</file>

<file path=ppt/slides/_rels/slide57.xml.rels><?xml version="1.0" encoding="UTF-8" standalone="yes"?>
<Relationships xmlns="http://schemas.openxmlformats.org/package/2006/relationships"><Relationship Id="rId11" Type="http://schemas.openxmlformats.org/officeDocument/2006/relationships/hyperlink" Target="https://www.wcrf.org/int/cancer-facts-figures/worldwide-data" TargetMode="External"/><Relationship Id="rId12" Type="http://schemas.openxmlformats.org/officeDocument/2006/relationships/hyperlink" Target="https://www.sciencedirect.com/science/article/pii/S0716864013701950" TargetMode="External"/><Relationship Id="rId13" Type="http://schemas.openxmlformats.org/officeDocument/2006/relationships/hyperlink" Target="http://www.who.int/cancer/prevention/es/" TargetMode="External"/><Relationship Id="rId14" Type="http://schemas.openxmlformats.org/officeDocument/2006/relationships/hyperlink" Target="https://data.worldbank.org/indicator/NY.GNP.PCAP.PP.CD" TargetMode="External"/><Relationship Id="rId15" Type="http://schemas.openxmlformats.org/officeDocument/2006/relationships/hyperlink" Target="http://www.minsal.cl/wp-content/uploads/2016/10/Estrategia-Nacional-de-Cancer-version-consulta-publica.pdf" TargetMode="External"/><Relationship Id="rId16" Type="http://schemas.openxmlformats.org/officeDocument/2006/relationships/image" Target="../media/image52.jpeg"/><Relationship Id="rId1" Type="http://schemas.openxmlformats.org/officeDocument/2006/relationships/slideLayout" Target="../slideLayouts/slideLayout1.xml"/><Relationship Id="rId2" Type="http://schemas.openxmlformats.org/officeDocument/2006/relationships/hyperlink" Target="http://www.elsevier.es/es-revista-gaceta-mexicana-oncologia-305-pdf-X1665920114579068-S300" TargetMode="External"/><Relationship Id="rId3" Type="http://schemas.openxmlformats.org/officeDocument/2006/relationships/hyperlink" Target="https://revistageneticamedica.com/epigenetica/" TargetMode="External"/><Relationship Id="rId4" Type="http://schemas.openxmlformats.org/officeDocument/2006/relationships/hyperlink" Target="http://hrudnick.sitios.ing.uc.cl/alumno03/thermo/Web_mercados.htm" TargetMode="External"/><Relationship Id="rId5" Type="http://schemas.openxmlformats.org/officeDocument/2006/relationships/hyperlink" Target="https://www.sciencedirect.com/science/article/pii/S0160412016301192?via=ihub" TargetMode="External"/><Relationship Id="rId6" Type="http://schemas.openxmlformats.org/officeDocument/2006/relationships/hyperlink" Target="https://www.sciencedirect.com/science/article/pii/S0160412011001887" TargetMode="External"/><Relationship Id="rId7" Type="http://schemas.openxmlformats.org/officeDocument/2006/relationships/hyperlink" Target="https://scielo.conicyt.cl/scielo.php?script=sci_arttext&amp;pid=S0717-73482002000200006" TargetMode="External"/><Relationship Id="rId8" Type="http://schemas.openxmlformats.org/officeDocument/2006/relationships/hyperlink" Target="http://www.thelancet.com/journals/lancet/article/PIIS0140-6736(17)32345-0/fulltext" TargetMode="External"/><Relationship Id="rId9" Type="http://schemas.openxmlformats.org/officeDocument/2006/relationships/hyperlink" Target="https://www.paho.org/chi/index.php?option=com_docman&amp;view=download&amp;alias=174-informe-rpc-chile-2003-2007&amp;category_slug=cancer&amp;Itemid=1145" TargetMode="External"/><Relationship Id="rId10" Type="http://schemas.openxmlformats.org/officeDocument/2006/relationships/hyperlink" Target="http://gco.iarc.fr/today/home"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063"/>
          <a:stretch/>
        </p:blipFill>
        <p:spPr bwMode="auto">
          <a:xfrm>
            <a:off x="-36512" y="1"/>
            <a:ext cx="9180512"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Shape 163"/>
          <p:cNvSpPr txBox="1">
            <a:spLocks/>
          </p:cNvSpPr>
          <p:nvPr/>
        </p:nvSpPr>
        <p:spPr>
          <a:xfrm>
            <a:off x="755578" y="843559"/>
            <a:ext cx="7632848" cy="216024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4800" b="1" dirty="0" smtClean="0">
                <a:solidFill>
                  <a:schemeClr val="accent2">
                    <a:lumMod val="20000"/>
                    <a:lumOff val="80000"/>
                  </a:schemeClr>
                </a:solidFill>
                <a:effectLst>
                  <a:outerShdw blurRad="38100" dist="38100" dir="2700000" algn="tl">
                    <a:srgbClr val="000000">
                      <a:alpha val="43137"/>
                    </a:srgbClr>
                  </a:outerShdw>
                </a:effectLst>
                <a:latin typeface="Montserrat" charset="0"/>
              </a:rPr>
              <a:t>Contaminación </a:t>
            </a:r>
            <a:r>
              <a:rPr lang="es-MX" sz="4800" b="1" dirty="0">
                <a:solidFill>
                  <a:schemeClr val="accent2">
                    <a:lumMod val="20000"/>
                    <a:lumOff val="80000"/>
                  </a:schemeClr>
                </a:solidFill>
                <a:effectLst>
                  <a:outerShdw blurRad="38100" dist="38100" dir="2700000" algn="tl">
                    <a:srgbClr val="000000">
                      <a:alpha val="43137"/>
                    </a:srgbClr>
                  </a:outerShdw>
                </a:effectLst>
                <a:latin typeface="Montserrat" charset="0"/>
              </a:rPr>
              <a:t>y Salud   Región de Valparaíso</a:t>
            </a:r>
            <a:endParaRPr lang="es-ES_tradnl" sz="4800" b="1" dirty="0">
              <a:solidFill>
                <a:schemeClr val="accent2">
                  <a:lumMod val="20000"/>
                  <a:lumOff val="80000"/>
                </a:schemeClr>
              </a:solidFill>
              <a:effectLst>
                <a:outerShdw blurRad="38100" dist="38100" dir="2700000" algn="tl">
                  <a:srgbClr val="000000">
                    <a:alpha val="43137"/>
                  </a:srgbClr>
                </a:outerShdw>
              </a:effectLst>
              <a:latin typeface="Montserrat" charset="0"/>
            </a:endParaRPr>
          </a:p>
        </p:txBody>
      </p:sp>
      <p:sp>
        <p:nvSpPr>
          <p:cNvPr id="9" name="Shape 71"/>
          <p:cNvSpPr txBox="1">
            <a:spLocks/>
          </p:cNvSpPr>
          <p:nvPr/>
        </p:nvSpPr>
        <p:spPr>
          <a:xfrm>
            <a:off x="1597637" y="3363838"/>
            <a:ext cx="5942400" cy="86409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1600" b="1" i="1" dirty="0" smtClean="0">
                <a:solidFill>
                  <a:schemeClr val="bg1"/>
                </a:solidFill>
                <a:latin typeface="+mn-lt"/>
              </a:rPr>
              <a:t>Un aporte del Departamento de DDHH</a:t>
            </a:r>
            <a:r>
              <a:rPr lang="es-MX" sz="1600" b="1" i="1" dirty="0">
                <a:solidFill>
                  <a:schemeClr val="bg1"/>
                </a:solidFill>
                <a:latin typeface="+mn-lt"/>
              </a:rPr>
              <a:t>, </a:t>
            </a:r>
            <a:endParaRPr lang="es-MX" sz="1600" b="1" i="1" dirty="0" smtClean="0">
              <a:solidFill>
                <a:schemeClr val="bg1"/>
              </a:solidFill>
              <a:latin typeface="+mn-lt"/>
            </a:endParaRPr>
          </a:p>
          <a:p>
            <a:pPr algn="ctr"/>
            <a:r>
              <a:rPr lang="es-MX" sz="1600" b="1" i="1" dirty="0">
                <a:solidFill>
                  <a:schemeClr val="bg1"/>
                </a:solidFill>
              </a:rPr>
              <a:t>Medio </a:t>
            </a:r>
            <a:r>
              <a:rPr lang="es-MX" sz="1600" b="1" i="1" dirty="0" smtClean="0">
                <a:solidFill>
                  <a:schemeClr val="bg1"/>
                </a:solidFill>
              </a:rPr>
              <a:t>Ambiente y </a:t>
            </a:r>
            <a:r>
              <a:rPr lang="es-MX" sz="1600" b="1" i="1" dirty="0" smtClean="0">
                <a:solidFill>
                  <a:schemeClr val="bg1"/>
                </a:solidFill>
                <a:latin typeface="+mn-lt"/>
              </a:rPr>
              <a:t>Biodiversidad</a:t>
            </a:r>
          </a:p>
          <a:p>
            <a:pPr algn="ctr"/>
            <a:r>
              <a:rPr lang="es-MX" sz="1600" b="1" i="1" dirty="0" smtClean="0">
                <a:solidFill>
                  <a:schemeClr val="bg1"/>
                </a:solidFill>
                <a:latin typeface="+mn-lt"/>
              </a:rPr>
              <a:t>Colegio M</a:t>
            </a:r>
            <a:r>
              <a:rPr lang="es-ES" sz="1600" b="1" i="1" dirty="0" err="1" smtClean="0">
                <a:solidFill>
                  <a:schemeClr val="bg1"/>
                </a:solidFill>
                <a:latin typeface="+mn-lt"/>
              </a:rPr>
              <a:t>édico</a:t>
            </a:r>
            <a:r>
              <a:rPr lang="es-ES" sz="1600" b="1" i="1" dirty="0" smtClean="0">
                <a:solidFill>
                  <a:schemeClr val="bg1"/>
                </a:solidFill>
                <a:latin typeface="+mn-lt"/>
              </a:rPr>
              <a:t> de Chile</a:t>
            </a:r>
          </a:p>
          <a:p>
            <a:pPr algn="ctr"/>
            <a:r>
              <a:rPr lang="es-ES" sz="1600" b="1" i="1" dirty="0" smtClean="0">
                <a:solidFill>
                  <a:schemeClr val="bg1"/>
                </a:solidFill>
                <a:latin typeface="+mn-lt"/>
              </a:rPr>
              <a:t>Consejo Regional de Valparaíso</a:t>
            </a:r>
            <a:endParaRPr lang="es-MX" sz="1600" b="1" i="1" dirty="0">
              <a:solidFill>
                <a:schemeClr val="bg1"/>
              </a:solidFill>
              <a:latin typeface="+mn-lt"/>
            </a:endParaRPr>
          </a:p>
          <a:p>
            <a:endParaRPr lang="en-US" sz="1800" dirty="0">
              <a:solidFill>
                <a:schemeClr val="bg1"/>
              </a:solidFill>
              <a:latin typeface="Playfair Display" charset="0"/>
            </a:endParaRPr>
          </a:p>
        </p:txBody>
      </p:sp>
      <p:sp>
        <p:nvSpPr>
          <p:cNvPr id="10" name="Shape 71"/>
          <p:cNvSpPr txBox="1">
            <a:spLocks/>
          </p:cNvSpPr>
          <p:nvPr/>
        </p:nvSpPr>
        <p:spPr>
          <a:xfrm>
            <a:off x="6747641" y="4587974"/>
            <a:ext cx="2396359" cy="35499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i="1" dirty="0" smtClean="0">
                <a:solidFill>
                  <a:schemeClr val="bg1">
                    <a:lumMod val="85000"/>
                  </a:schemeClr>
                </a:solidFill>
                <a:latin typeface="Verdana" pitchFamily="34" charset="0"/>
                <a:ea typeface="Verdana" pitchFamily="34" charset="0"/>
                <a:cs typeface="Verdana" pitchFamily="34" charset="0"/>
              </a:rPr>
              <a:t>12 de </a:t>
            </a:r>
            <a:r>
              <a:rPr lang="en-US" b="1" i="1" dirty="0" err="1" smtClean="0">
                <a:solidFill>
                  <a:schemeClr val="bg1">
                    <a:lumMod val="85000"/>
                  </a:schemeClr>
                </a:solidFill>
                <a:latin typeface="Verdana" pitchFamily="34" charset="0"/>
                <a:ea typeface="Verdana" pitchFamily="34" charset="0"/>
                <a:cs typeface="Verdana" pitchFamily="34" charset="0"/>
              </a:rPr>
              <a:t>Junio</a:t>
            </a:r>
            <a:r>
              <a:rPr lang="en-US" b="1" i="1" dirty="0" smtClean="0">
                <a:solidFill>
                  <a:schemeClr val="bg1">
                    <a:lumMod val="85000"/>
                  </a:schemeClr>
                </a:solidFill>
                <a:latin typeface="Verdana" pitchFamily="34" charset="0"/>
                <a:ea typeface="Verdana" pitchFamily="34" charset="0"/>
                <a:cs typeface="Verdana" pitchFamily="34" charset="0"/>
              </a:rPr>
              <a:t> de 2018</a:t>
            </a:r>
            <a:endParaRPr lang="en-US" sz="1600" b="1" i="1" dirty="0" smtClean="0">
              <a:solidFill>
                <a:schemeClr val="bg1">
                  <a:lumMod val="85000"/>
                </a:schemeClr>
              </a:solidFill>
              <a:latin typeface="Verdana" pitchFamily="34" charset="0"/>
              <a:ea typeface="Verdana" pitchFamily="34" charset="0"/>
              <a:cs typeface="Verdana" pitchFamily="34" charset="0"/>
            </a:endParaRPr>
          </a:p>
        </p:txBody>
      </p:sp>
      <p:sp>
        <p:nvSpPr>
          <p:cNvPr id="11" name="Shape 71"/>
          <p:cNvSpPr txBox="1">
            <a:spLocks/>
          </p:cNvSpPr>
          <p:nvPr/>
        </p:nvSpPr>
        <p:spPr>
          <a:xfrm>
            <a:off x="251520" y="4603468"/>
            <a:ext cx="2304256" cy="35499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i="1" dirty="0" smtClean="0">
                <a:solidFill>
                  <a:schemeClr val="bg1">
                    <a:lumMod val="85000"/>
                  </a:schemeClr>
                </a:solidFill>
                <a:latin typeface="Verdana" pitchFamily="34" charset="0"/>
                <a:ea typeface="Verdana" pitchFamily="34" charset="0"/>
                <a:cs typeface="Verdana" pitchFamily="34" charset="0"/>
              </a:rPr>
              <a:t>Valparaíso, Chile</a:t>
            </a:r>
            <a:endParaRPr lang="en-US" sz="1600" b="1" i="1" dirty="0" smtClean="0">
              <a:solidFill>
                <a:schemeClr val="bg1">
                  <a:lumMod val="85000"/>
                </a:schemeClr>
              </a:solidFill>
              <a:latin typeface="Verdana" pitchFamily="34" charset="0"/>
              <a:ea typeface="Verdana" pitchFamily="34" charset="0"/>
              <a:cs typeface="Verdana" pitchFamily="34" charset="0"/>
            </a:endParaRPr>
          </a:p>
        </p:txBody>
      </p:sp>
      <p:cxnSp>
        <p:nvCxnSpPr>
          <p:cNvPr id="3" name="2 Conector recto"/>
          <p:cNvCxnSpPr/>
          <p:nvPr/>
        </p:nvCxnSpPr>
        <p:spPr>
          <a:xfrm>
            <a:off x="3707904" y="3075806"/>
            <a:ext cx="1656185" cy="0"/>
          </a:xfrm>
          <a:prstGeom prst="line">
            <a:avLst/>
          </a:prstGeom>
          <a:ln w="19050">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CuadroTexto 1"/>
          <p:cNvSpPr txBox="1"/>
          <p:nvPr/>
        </p:nvSpPr>
        <p:spPr>
          <a:xfrm>
            <a:off x="241739" y="3352800"/>
            <a:ext cx="184666" cy="307777"/>
          </a:xfrm>
          <a:prstGeom prst="rect">
            <a:avLst/>
          </a:prstGeom>
          <a:noFill/>
        </p:spPr>
        <p:txBody>
          <a:bodyPr wrap="none" rtlCol="0">
            <a:spAutoFit/>
          </a:bodyPr>
          <a:lstStyle/>
          <a:p>
            <a:endParaRPr lang="es-ES_tradnl"/>
          </a:p>
        </p:txBody>
      </p:sp>
      <p:sp>
        <p:nvSpPr>
          <p:cNvPr id="4" name="CuadroTexto 3"/>
          <p:cNvSpPr txBox="1"/>
          <p:nvPr/>
        </p:nvSpPr>
        <p:spPr>
          <a:xfrm>
            <a:off x="6747641" y="704194"/>
            <a:ext cx="184666" cy="307777"/>
          </a:xfrm>
          <a:prstGeom prst="rect">
            <a:avLst/>
          </a:prstGeom>
          <a:noFill/>
        </p:spPr>
        <p:txBody>
          <a:bodyPr wrap="none" rtlCol="0">
            <a:spAutoFit/>
          </a:bodyPr>
          <a:lstStyle/>
          <a:p>
            <a:endParaRPr lang="es-ES_tradnl"/>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315" y="180374"/>
            <a:ext cx="3366631" cy="951216"/>
          </a:xfrm>
          <a:prstGeom prst="rect">
            <a:avLst/>
          </a:prstGeom>
        </p:spPr>
      </p:pic>
    </p:spTree>
    <p:extLst>
      <p:ext uri="{BB962C8B-B14F-4D97-AF65-F5344CB8AC3E}">
        <p14:creationId xmlns:p14="http://schemas.microsoft.com/office/powerpoint/2010/main" val="38268900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7 Rectángulo"/>
          <p:cNvSpPr/>
          <p:nvPr/>
        </p:nvSpPr>
        <p:spPr>
          <a:xfrm>
            <a:off x="3851920" y="0"/>
            <a:ext cx="5292080" cy="5143500"/>
          </a:xfrm>
          <a:prstGeom prst="rect">
            <a:avLst/>
          </a:prstGeom>
          <a:solidFill>
            <a:srgbClr val="F0D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CuadroTexto 1"/>
          <p:cNvSpPr txBox="1"/>
          <p:nvPr/>
        </p:nvSpPr>
        <p:spPr>
          <a:xfrm>
            <a:off x="4139952" y="843558"/>
            <a:ext cx="4752528" cy="3754874"/>
          </a:xfrm>
          <a:prstGeom prst="rect">
            <a:avLst/>
          </a:prstGeom>
          <a:noFill/>
        </p:spPr>
        <p:txBody>
          <a:bodyPr wrap="square" rtlCol="0">
            <a:spAutoFit/>
          </a:bodyPr>
          <a:lstStyle/>
          <a:p>
            <a:pPr algn="just"/>
            <a:r>
              <a:rPr lang="es-ES" dirty="0" smtClean="0"/>
              <a:t>En gran parte de los países desarrollados éste es un aspecto central de las consideraciones previas a la toma de decisión política respecto de invertir en algún área determinada de la salud y en que intervención específica invertir. </a:t>
            </a:r>
          </a:p>
          <a:p>
            <a:pPr algn="just"/>
            <a:endParaRPr lang="es-ES" dirty="0" smtClean="0"/>
          </a:p>
          <a:p>
            <a:pPr algn="just"/>
            <a:r>
              <a:rPr lang="es-ES" dirty="0"/>
              <a:t>F</a:t>
            </a:r>
            <a:r>
              <a:rPr lang="es-ES" dirty="0" smtClean="0"/>
              <a:t>órmula para cálculo de AVISA : </a:t>
            </a:r>
          </a:p>
          <a:p>
            <a:pPr algn="just"/>
            <a:r>
              <a:rPr lang="es-ES" dirty="0" smtClean="0"/>
              <a:t>GNI (Ingreso nacional bruto) per cápita x 3:   </a:t>
            </a:r>
          </a:p>
          <a:p>
            <a:pPr algn="just"/>
            <a:endParaRPr lang="es-ES" dirty="0" smtClean="0"/>
          </a:p>
          <a:p>
            <a:pPr algn="just"/>
            <a:r>
              <a:rPr lang="es-ES" dirty="0" smtClean="0"/>
              <a:t>Si la carga de enfermedad por cáncer en 2005 se calculó en 221.529 AVISA</a:t>
            </a:r>
            <a:r>
              <a:rPr lang="es-ES" dirty="0"/>
              <a:t>, con un PIB </a:t>
            </a:r>
            <a:r>
              <a:rPr lang="es-ES" dirty="0" smtClean="0"/>
              <a:t>de US $ </a:t>
            </a:r>
            <a:r>
              <a:rPr lang="es-ES" dirty="0"/>
              <a:t>5.870 </a:t>
            </a:r>
            <a:r>
              <a:rPr lang="es-ES" dirty="0" smtClean="0"/>
              <a:t>=</a:t>
            </a:r>
          </a:p>
          <a:p>
            <a:pPr algn="just"/>
            <a:endParaRPr lang="es-ES" dirty="0" smtClean="0"/>
          </a:p>
          <a:p>
            <a:pPr algn="ctr"/>
            <a:r>
              <a:rPr lang="es-ES" sz="1600" b="1" dirty="0" smtClean="0"/>
              <a:t>US $   3.901.125.690 </a:t>
            </a:r>
          </a:p>
          <a:p>
            <a:pPr algn="just"/>
            <a:endParaRPr lang="es-ES" dirty="0" smtClean="0"/>
          </a:p>
          <a:p>
            <a:pPr algn="just"/>
            <a:r>
              <a:rPr lang="es-ES" dirty="0" smtClean="0"/>
              <a:t>Sin contar costos  asociados  a  la  enfermedad  en  cuanto  a  diagnóstico  y terapéutica. Es un proyecto pendiente y necesario para valorizar. </a:t>
            </a:r>
            <a:endParaRPr lang="es-ES" dirty="0"/>
          </a:p>
        </p:txBody>
      </p:sp>
      <p:sp>
        <p:nvSpPr>
          <p:cNvPr id="3" name="CuadroTexto 2"/>
          <p:cNvSpPr txBox="1"/>
          <p:nvPr/>
        </p:nvSpPr>
        <p:spPr>
          <a:xfrm>
            <a:off x="3995936" y="195486"/>
            <a:ext cx="4968552" cy="523220"/>
          </a:xfrm>
          <a:prstGeom prst="rect">
            <a:avLst/>
          </a:prstGeom>
          <a:noFill/>
        </p:spPr>
        <p:txBody>
          <a:bodyPr wrap="square" rtlCol="0">
            <a:spAutoFit/>
          </a:bodyPr>
          <a:lstStyle/>
          <a:p>
            <a:r>
              <a:rPr lang="es-ES" b="1" dirty="0" smtClean="0"/>
              <a:t>IMPACTO ECONÓMICO DEL CÁNCER: “AVISA” Y “APP”</a:t>
            </a:r>
          </a:p>
          <a:p>
            <a:r>
              <a:rPr lang="es-ES" dirty="0" smtClean="0"/>
              <a:t>“</a:t>
            </a:r>
            <a:r>
              <a:rPr lang="es-ES" b="1" dirty="0" smtClean="0"/>
              <a:t>A</a:t>
            </a:r>
            <a:r>
              <a:rPr lang="es-ES" dirty="0" smtClean="0"/>
              <a:t>ños de </a:t>
            </a:r>
            <a:r>
              <a:rPr lang="es-ES" b="1" dirty="0" smtClean="0"/>
              <a:t>Vi</a:t>
            </a:r>
            <a:r>
              <a:rPr lang="es-ES" dirty="0" smtClean="0"/>
              <a:t>da </a:t>
            </a:r>
            <a:r>
              <a:rPr lang="es-ES" b="1" dirty="0" smtClean="0"/>
              <a:t>Sa</a:t>
            </a:r>
            <a:r>
              <a:rPr lang="es-ES" dirty="0" smtClean="0"/>
              <a:t>ludable” y “</a:t>
            </a:r>
            <a:r>
              <a:rPr lang="es-ES" b="1" dirty="0" smtClean="0"/>
              <a:t>A</a:t>
            </a:r>
            <a:r>
              <a:rPr lang="es-ES" dirty="0" smtClean="0"/>
              <a:t>ños </a:t>
            </a:r>
            <a:r>
              <a:rPr lang="es-ES" b="1" dirty="0" smtClean="0"/>
              <a:t>P</a:t>
            </a:r>
            <a:r>
              <a:rPr lang="es-ES" dirty="0" smtClean="0"/>
              <a:t>otenciales </a:t>
            </a:r>
            <a:r>
              <a:rPr lang="es-ES" b="1" dirty="0" smtClean="0"/>
              <a:t>P</a:t>
            </a:r>
            <a:r>
              <a:rPr lang="es-ES" dirty="0" smtClean="0"/>
              <a:t>erdidos”</a:t>
            </a:r>
            <a:endParaRPr lang="es-ES" dirty="0"/>
          </a:p>
        </p:txBody>
      </p:sp>
    </p:spTree>
    <p:extLst>
      <p:ext uri="{BB962C8B-B14F-4D97-AF65-F5344CB8AC3E}">
        <p14:creationId xmlns:p14="http://schemas.microsoft.com/office/powerpoint/2010/main" val="6570572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Imagen 4" descr="Captura de pantalla 2018-06-12 a la(s) 08.53.21.jpg"/>
          <p:cNvPicPr>
            <a:picLocks noChangeAspect="1"/>
          </p:cNvPicPr>
          <p:nvPr/>
        </p:nvPicPr>
        <p:blipFill rotWithShape="1">
          <a:blip r:embed="rId4">
            <a:extLst>
              <a:ext uri="{28A0092B-C50C-407E-A947-70E740481C1C}">
                <a14:useLocalDpi xmlns:a14="http://schemas.microsoft.com/office/drawing/2010/main" val="0"/>
              </a:ext>
            </a:extLst>
          </a:blip>
          <a:srcRect l="17709" t="19595" r="20154" b="19436"/>
          <a:stretch/>
        </p:blipFill>
        <p:spPr>
          <a:xfrm>
            <a:off x="1547664" y="699542"/>
            <a:ext cx="6073403" cy="3888432"/>
          </a:xfrm>
          <a:prstGeom prst="rect">
            <a:avLst/>
          </a:prstGeom>
        </p:spPr>
      </p:pic>
    </p:spTree>
    <p:extLst>
      <p:ext uri="{BB962C8B-B14F-4D97-AF65-F5344CB8AC3E}">
        <p14:creationId xmlns:p14="http://schemas.microsoft.com/office/powerpoint/2010/main" val="11532125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9595"/>
            <a:ext cx="4572000" cy="51435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7410" name="Picture 2" descr="https://www.iaspaper.net/wp-content/uploads/2017/08/Air-poll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91" y="699542"/>
            <a:ext cx="4377221" cy="388843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Subtítulo 2"/>
          <p:cNvSpPr txBox="1">
            <a:spLocks/>
          </p:cNvSpPr>
          <p:nvPr/>
        </p:nvSpPr>
        <p:spPr>
          <a:xfrm>
            <a:off x="-5447" y="-531"/>
            <a:ext cx="4608512" cy="5143500"/>
          </a:xfrm>
          <a:prstGeom prst="rect">
            <a:avLst/>
          </a:prstGeom>
          <a:solidFill>
            <a:schemeClr val="tx1">
              <a:lumMod val="50000"/>
              <a:lumOff val="50000"/>
              <a:alpha val="64000"/>
            </a:schemeClr>
          </a:solidFill>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s-ES" sz="1600" b="1" dirty="0" smtClean="0">
              <a:solidFill>
                <a:schemeClr val="accent3">
                  <a:lumMod val="20000"/>
                  <a:lumOff val="80000"/>
                </a:schemeClr>
              </a:solidFill>
              <a:latin typeface="Playfair Display" charset="0"/>
            </a:endParaRPr>
          </a:p>
          <a:p>
            <a:pPr algn="ctr"/>
            <a:endParaRPr lang="es-ES" sz="1600" b="1" dirty="0" smtClean="0">
              <a:solidFill>
                <a:schemeClr val="accent3">
                  <a:lumMod val="20000"/>
                  <a:lumOff val="80000"/>
                </a:schemeClr>
              </a:solidFill>
              <a:latin typeface="Playfair Display" charset="0"/>
            </a:endParaRPr>
          </a:p>
          <a:p>
            <a:pPr algn="ctr"/>
            <a:r>
              <a:rPr lang="es-ES" sz="3600" b="1" dirty="0">
                <a:solidFill>
                  <a:schemeClr val="accent3">
                    <a:lumMod val="20000"/>
                    <a:lumOff val="80000"/>
                  </a:schemeClr>
                </a:solidFill>
                <a:latin typeface="Playfair Display" charset="0"/>
              </a:rPr>
              <a:t>C</a:t>
            </a:r>
            <a:r>
              <a:rPr lang="es-ES" sz="3600" b="1" dirty="0" smtClean="0">
                <a:solidFill>
                  <a:schemeClr val="accent3">
                    <a:lumMod val="20000"/>
                    <a:lumOff val="80000"/>
                  </a:schemeClr>
                </a:solidFill>
                <a:latin typeface="Playfair Display" charset="0"/>
              </a:rPr>
              <a:t>ostos de oportunidad</a:t>
            </a:r>
          </a:p>
          <a:p>
            <a:pPr algn="ctr"/>
            <a:r>
              <a:rPr lang="es-ES" sz="3600" b="1" dirty="0" smtClean="0">
                <a:solidFill>
                  <a:schemeClr val="accent3">
                    <a:lumMod val="20000"/>
                    <a:lumOff val="80000"/>
                  </a:schemeClr>
                </a:solidFill>
                <a:latin typeface="Playfair Display" charset="0"/>
              </a:rPr>
              <a:t>vinculados a descontaminación en EEUU y </a:t>
            </a:r>
            <a:r>
              <a:rPr lang="es-MX" sz="3600" b="1" dirty="0" smtClean="0">
                <a:solidFill>
                  <a:schemeClr val="accent3">
                    <a:lumMod val="20000"/>
                    <a:lumOff val="80000"/>
                  </a:schemeClr>
                </a:solidFill>
                <a:latin typeface="Playfair Display" charset="0"/>
              </a:rPr>
              <a:t>Chile</a:t>
            </a:r>
            <a:endParaRPr lang="es-ES" sz="3600" b="1" dirty="0" smtClean="0">
              <a:solidFill>
                <a:schemeClr val="accent3">
                  <a:lumMod val="20000"/>
                  <a:lumOff val="80000"/>
                </a:schemeClr>
              </a:solidFill>
              <a:latin typeface="Playfair Display" charset="0"/>
            </a:endParaRPr>
          </a:p>
        </p:txBody>
      </p:sp>
      <p:sp>
        <p:nvSpPr>
          <p:cNvPr id="4" name="3 Rectángulo"/>
          <p:cNvSpPr/>
          <p:nvPr/>
        </p:nvSpPr>
        <p:spPr>
          <a:xfrm>
            <a:off x="4569756" y="-531"/>
            <a:ext cx="4572000" cy="5169435"/>
          </a:xfrm>
          <a:prstGeom prst="rect">
            <a:avLst/>
          </a:prstGeom>
          <a:solidFill>
            <a:srgbClr val="F0D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Subtítulo 2"/>
          <p:cNvSpPr txBox="1">
            <a:spLocks/>
          </p:cNvSpPr>
          <p:nvPr/>
        </p:nvSpPr>
        <p:spPr>
          <a:xfrm>
            <a:off x="4641544" y="34564"/>
            <a:ext cx="4355977" cy="498545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s-ES" sz="2300" dirty="0">
              <a:latin typeface="Playfair Display" charset="0"/>
            </a:endParaRPr>
          </a:p>
          <a:p>
            <a:pPr marL="285750" indent="-285750" algn="just">
              <a:spcAft>
                <a:spcPts val="600"/>
              </a:spcAft>
              <a:buFont typeface="Wingdings" pitchFamily="2" charset="2"/>
              <a:buChar char="Ø"/>
            </a:pPr>
            <a:r>
              <a:rPr lang="es-MX" sz="1800" dirty="0" smtClean="0">
                <a:latin typeface="Playfair Display" charset="0"/>
              </a:rPr>
              <a:t>En </a:t>
            </a:r>
            <a:r>
              <a:rPr lang="es-MX" sz="1800" dirty="0">
                <a:latin typeface="Playfair Display" charset="0"/>
              </a:rPr>
              <a:t>EEUU, la eliminación del plomo </a:t>
            </a:r>
            <a:r>
              <a:rPr lang="es-MX" sz="1800" dirty="0" smtClean="0">
                <a:latin typeface="Playfair Display" charset="0"/>
              </a:rPr>
              <a:t>(1980) en </a:t>
            </a:r>
            <a:r>
              <a:rPr lang="es-MX" sz="1800" dirty="0">
                <a:latin typeface="Playfair Display" charset="0"/>
              </a:rPr>
              <a:t>la gasolina </a:t>
            </a:r>
            <a:r>
              <a:rPr lang="es-MX" sz="1800" dirty="0" smtClean="0">
                <a:latin typeface="Playfair Display" charset="0"/>
              </a:rPr>
              <a:t>se tradujo</a:t>
            </a:r>
            <a:r>
              <a:rPr lang="es-MX" sz="1800" dirty="0">
                <a:latin typeface="Playfair Display" charset="0"/>
              </a:rPr>
              <a:t> </a:t>
            </a:r>
            <a:r>
              <a:rPr lang="es-MX" sz="1800" dirty="0" smtClean="0">
                <a:latin typeface="Playfair Display" charset="0"/>
              </a:rPr>
              <a:t>en </a:t>
            </a:r>
            <a:r>
              <a:rPr lang="es-MX" sz="1800" dirty="0">
                <a:latin typeface="Playfair Display" charset="0"/>
              </a:rPr>
              <a:t>un beneficio de $200 mil millones de dólares cada </a:t>
            </a:r>
            <a:r>
              <a:rPr lang="es-MX" sz="1800" dirty="0" smtClean="0">
                <a:latin typeface="Playfair Display" charset="0"/>
              </a:rPr>
              <a:t>año. En Chile, se hizo lo mismo recién en 1991. </a:t>
            </a:r>
          </a:p>
          <a:p>
            <a:pPr algn="just">
              <a:spcAft>
                <a:spcPts val="600"/>
              </a:spcAft>
            </a:pPr>
            <a:endParaRPr lang="es-MX" sz="1800" dirty="0" smtClean="0">
              <a:latin typeface="Playfair Display" charset="0"/>
            </a:endParaRPr>
          </a:p>
          <a:p>
            <a:pPr marL="285750" indent="-285750" algn="just">
              <a:spcAft>
                <a:spcPts val="600"/>
              </a:spcAft>
              <a:buFont typeface="Wingdings" pitchFamily="2" charset="2"/>
              <a:buChar char="Ø"/>
            </a:pPr>
            <a:r>
              <a:rPr lang="es-MX" sz="1800" dirty="0" smtClean="0">
                <a:latin typeface="Playfair Display" charset="0"/>
              </a:rPr>
              <a:t>En Chile, para </a:t>
            </a:r>
            <a:r>
              <a:rPr lang="es-MX" sz="1800" dirty="0">
                <a:latin typeface="Playfair Display" charset="0"/>
              </a:rPr>
              <a:t>Rojas y Espinoza </a:t>
            </a:r>
            <a:r>
              <a:rPr lang="es-MX" sz="1800" dirty="0" smtClean="0">
                <a:latin typeface="Playfair Display" charset="0"/>
              </a:rPr>
              <a:t>(2018*), </a:t>
            </a:r>
            <a:r>
              <a:rPr lang="es-MX" sz="1800" dirty="0">
                <a:latin typeface="Playfair Display" charset="0"/>
              </a:rPr>
              <a:t>los </a:t>
            </a:r>
            <a:r>
              <a:rPr lang="es-MX" sz="1800" dirty="0" smtClean="0">
                <a:latin typeface="Playfair Display" charset="0"/>
              </a:rPr>
              <a:t>peaks de </a:t>
            </a:r>
            <a:r>
              <a:rPr lang="es-MX" sz="1800" dirty="0">
                <a:latin typeface="Playfair Display" charset="0"/>
              </a:rPr>
              <a:t>contaminación </a:t>
            </a:r>
            <a:r>
              <a:rPr lang="es-MX" sz="1800" dirty="0" smtClean="0">
                <a:latin typeface="Playfair Display" charset="0"/>
              </a:rPr>
              <a:t>en el </a:t>
            </a:r>
            <a:r>
              <a:rPr lang="es-MX" sz="1800" dirty="0">
                <a:latin typeface="Playfair Display" charset="0"/>
              </a:rPr>
              <a:t>aire </a:t>
            </a:r>
            <a:r>
              <a:rPr lang="es-MX" sz="1800" dirty="0" smtClean="0">
                <a:latin typeface="Playfair Display" charset="0"/>
              </a:rPr>
              <a:t>de </a:t>
            </a:r>
            <a:r>
              <a:rPr lang="es-MX" sz="1800" dirty="0">
                <a:latin typeface="Playfair Display" charset="0"/>
              </a:rPr>
              <a:t>la región Metropolitana de Santiago, </a:t>
            </a:r>
            <a:r>
              <a:rPr lang="es-MX" sz="1800" dirty="0" smtClean="0">
                <a:latin typeface="Playfair Display" charset="0"/>
              </a:rPr>
              <a:t>tienen efectos </a:t>
            </a:r>
            <a:r>
              <a:rPr lang="es-MX" sz="1800" dirty="0">
                <a:latin typeface="Playfair Display" charset="0"/>
              </a:rPr>
              <a:t>negativo sobre </a:t>
            </a:r>
            <a:r>
              <a:rPr lang="es-MX" sz="1800" dirty="0" smtClean="0">
                <a:latin typeface="Playfair Display" charset="0"/>
              </a:rPr>
              <a:t>el aprendizaje y el </a:t>
            </a:r>
            <a:r>
              <a:rPr lang="es-MX" sz="1800" dirty="0">
                <a:latin typeface="Playfair Display" charset="0"/>
              </a:rPr>
              <a:t>rendimiento académico en niños y </a:t>
            </a:r>
            <a:r>
              <a:rPr lang="es-MX" sz="1800" dirty="0" smtClean="0">
                <a:latin typeface="Playfair Display" charset="0"/>
              </a:rPr>
              <a:t>niñas</a:t>
            </a:r>
            <a:r>
              <a:rPr lang="es-MX" sz="1800" dirty="0">
                <a:latin typeface="Playfair Display" charset="0"/>
              </a:rPr>
              <a:t> </a:t>
            </a:r>
            <a:r>
              <a:rPr lang="es-MX" sz="1800" dirty="0" smtClean="0">
                <a:latin typeface="Playfair Display" charset="0"/>
              </a:rPr>
              <a:t>de Cº Navia, la comuna más expuesta a ella.</a:t>
            </a:r>
            <a:endParaRPr lang="es-ES" sz="1800" dirty="0">
              <a:latin typeface="Playfair Display" charset="0"/>
            </a:endParaRPr>
          </a:p>
        </p:txBody>
      </p:sp>
    </p:spTree>
    <p:extLst>
      <p:ext uri="{BB962C8B-B14F-4D97-AF65-F5344CB8AC3E}">
        <p14:creationId xmlns:p14="http://schemas.microsoft.com/office/powerpoint/2010/main" val="29478090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1000100" y="1889413"/>
            <a:ext cx="7488832" cy="2554545"/>
          </a:xfrm>
          <a:prstGeom prst="rect">
            <a:avLst/>
          </a:prstGeom>
          <a:noFill/>
        </p:spPr>
        <p:txBody>
          <a:bodyPr wrap="square" rtlCol="0">
            <a:spAutoFit/>
          </a:bodyPr>
          <a:lstStyle/>
          <a:p>
            <a:r>
              <a:rPr lang="es-ES" sz="2000" b="1" dirty="0" smtClean="0">
                <a:solidFill>
                  <a:srgbClr val="FFFFFF"/>
                </a:solidFill>
                <a:latin typeface="Montserrat"/>
              </a:rPr>
              <a:t>Intoxicación </a:t>
            </a:r>
            <a:r>
              <a:rPr lang="es-ES" sz="2000" b="1" u="sng" dirty="0" smtClean="0">
                <a:solidFill>
                  <a:srgbClr val="FFFFFF"/>
                </a:solidFill>
                <a:latin typeface="Montserrat"/>
              </a:rPr>
              <a:t>aguda </a:t>
            </a:r>
            <a:r>
              <a:rPr lang="es-ES" sz="2000" b="1" dirty="0" smtClean="0">
                <a:solidFill>
                  <a:srgbClr val="FFFFFF"/>
                </a:solidFill>
                <a:latin typeface="Montserrat"/>
              </a:rPr>
              <a:t>(por </a:t>
            </a:r>
            <a:r>
              <a:rPr lang="es-ES" sz="2000" b="1" dirty="0" err="1" smtClean="0">
                <a:solidFill>
                  <a:srgbClr val="FFFFFF"/>
                </a:solidFill>
                <a:latin typeface="Montserrat"/>
              </a:rPr>
              <a:t>peaks</a:t>
            </a:r>
            <a:r>
              <a:rPr lang="es-ES" sz="2000" b="1" dirty="0" smtClean="0">
                <a:solidFill>
                  <a:srgbClr val="FFFFFF"/>
                </a:solidFill>
                <a:latin typeface="Montserrat"/>
              </a:rPr>
              <a:t> de contaminación aéreas):</a:t>
            </a:r>
          </a:p>
          <a:p>
            <a:endParaRPr lang="es-ES" sz="2000" b="1" dirty="0" smtClean="0">
              <a:solidFill>
                <a:srgbClr val="FFFFFF"/>
              </a:solidFill>
              <a:latin typeface="Montserrat"/>
            </a:endParaRPr>
          </a:p>
          <a:p>
            <a:endParaRPr lang="es-ES" sz="2000" b="1" dirty="0" smtClean="0">
              <a:solidFill>
                <a:srgbClr val="FFFFFF"/>
              </a:solidFill>
              <a:latin typeface="Montserrat"/>
            </a:endParaRPr>
          </a:p>
          <a:p>
            <a:r>
              <a:rPr lang="es-ES" sz="2000" b="1" dirty="0" smtClean="0">
                <a:solidFill>
                  <a:srgbClr val="FFFFFF"/>
                </a:solidFill>
                <a:latin typeface="Montserrat"/>
              </a:rPr>
              <a:t>Van desde la asfixia por monóxido de carbono, asma, crisis de obstrucción bronquial, neumonía en niños y adultos mayores, afecciones dérmicas y oculares, déficit de aprendizaje, alteraciones del ánimo, infarto al miocardio y otras enfermedades cardiovasculares</a:t>
            </a:r>
            <a:r>
              <a:rPr lang="es-ES" sz="2000" b="1" dirty="0" smtClean="0">
                <a:solidFill>
                  <a:srgbClr val="FFFFFF"/>
                </a:solidFill>
              </a:rPr>
              <a:t>.</a:t>
            </a:r>
            <a:endParaRPr lang="es-ES" dirty="0"/>
          </a:p>
        </p:txBody>
      </p:sp>
      <p:sp>
        <p:nvSpPr>
          <p:cNvPr id="4" name="CuadroTexto 1"/>
          <p:cNvSpPr txBox="1"/>
          <p:nvPr/>
        </p:nvSpPr>
        <p:spPr>
          <a:xfrm>
            <a:off x="714348" y="126960"/>
            <a:ext cx="7488832" cy="1292662"/>
          </a:xfrm>
          <a:prstGeom prst="rect">
            <a:avLst/>
          </a:prstGeom>
          <a:noFill/>
        </p:spPr>
        <p:txBody>
          <a:bodyPr wrap="square" rtlCol="0">
            <a:spAutoFit/>
          </a:bodyPr>
          <a:lstStyle/>
          <a:p>
            <a:endParaRPr lang="es-ES" dirty="0" smtClean="0"/>
          </a:p>
          <a:p>
            <a:pPr algn="ctr"/>
            <a:r>
              <a:rPr lang="es-ES" sz="3200" b="1" dirty="0" smtClean="0">
                <a:solidFill>
                  <a:srgbClr val="FFFFFF"/>
                </a:solidFill>
                <a:latin typeface="Montserrat"/>
              </a:rPr>
              <a:t>Enfermedades crónicas no transmisibles </a:t>
            </a:r>
          </a:p>
        </p:txBody>
      </p:sp>
    </p:spTree>
    <p:extLst>
      <p:ext uri="{BB962C8B-B14F-4D97-AF65-F5344CB8AC3E}">
        <p14:creationId xmlns:p14="http://schemas.microsoft.com/office/powerpoint/2010/main" val="286305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539552" y="1437620"/>
            <a:ext cx="8165403" cy="2862322"/>
          </a:xfrm>
          <a:prstGeom prst="rect">
            <a:avLst/>
          </a:prstGeom>
          <a:noFill/>
        </p:spPr>
        <p:txBody>
          <a:bodyPr wrap="square" rtlCol="0">
            <a:spAutoFit/>
          </a:bodyPr>
          <a:lstStyle/>
          <a:p>
            <a:endParaRPr lang="es-ES" sz="2000" b="1" dirty="0" smtClean="0">
              <a:solidFill>
                <a:srgbClr val="FFFFFF"/>
              </a:solidFill>
            </a:endParaRPr>
          </a:p>
          <a:p>
            <a:r>
              <a:rPr lang="es-ES" sz="2000" b="1" dirty="0" smtClean="0">
                <a:solidFill>
                  <a:srgbClr val="FFFFFF"/>
                </a:solidFill>
                <a:latin typeface="Montserrat"/>
              </a:rPr>
              <a:t>Intoxicación </a:t>
            </a:r>
            <a:r>
              <a:rPr lang="es-ES" sz="2000" b="1" u="sng" dirty="0" smtClean="0">
                <a:solidFill>
                  <a:srgbClr val="FFFFFF"/>
                </a:solidFill>
                <a:latin typeface="Montserrat"/>
              </a:rPr>
              <a:t>crónica</a:t>
            </a:r>
            <a:r>
              <a:rPr lang="es-ES" sz="2000" b="1" dirty="0" smtClean="0">
                <a:solidFill>
                  <a:srgbClr val="FFFFFF"/>
                </a:solidFill>
                <a:latin typeface="Montserrat"/>
              </a:rPr>
              <a:t> (por </a:t>
            </a:r>
            <a:r>
              <a:rPr lang="es-ES" sz="2000" b="1" dirty="0" err="1" smtClean="0">
                <a:solidFill>
                  <a:srgbClr val="FFFFFF"/>
                </a:solidFill>
                <a:latin typeface="Montserrat"/>
              </a:rPr>
              <a:t>peaks</a:t>
            </a:r>
            <a:r>
              <a:rPr lang="es-ES" sz="2000" b="1" dirty="0" smtClean="0">
                <a:solidFill>
                  <a:srgbClr val="FFFFFF"/>
                </a:solidFill>
                <a:latin typeface="Montserrat"/>
              </a:rPr>
              <a:t> + niveles promedio mantenidos por sobre la norma)</a:t>
            </a:r>
          </a:p>
          <a:p>
            <a:endParaRPr lang="es-ES" sz="2000" b="1" dirty="0">
              <a:solidFill>
                <a:srgbClr val="FFFFFF"/>
              </a:solidFill>
              <a:latin typeface="Montserrat"/>
            </a:endParaRPr>
          </a:p>
          <a:p>
            <a:r>
              <a:rPr lang="es-ES" sz="2000" b="1" dirty="0" smtClean="0">
                <a:solidFill>
                  <a:srgbClr val="FFFFFF"/>
                </a:solidFill>
                <a:latin typeface="Montserrat"/>
              </a:rPr>
              <a:t>Daño </a:t>
            </a:r>
            <a:r>
              <a:rPr lang="es-ES" sz="2000" b="1" dirty="0" err="1" smtClean="0">
                <a:solidFill>
                  <a:srgbClr val="FFFFFF"/>
                </a:solidFill>
                <a:latin typeface="Montserrat"/>
              </a:rPr>
              <a:t>epigenético</a:t>
            </a:r>
            <a:r>
              <a:rPr lang="es-ES" sz="2000" b="1" dirty="0" smtClean="0">
                <a:solidFill>
                  <a:srgbClr val="FFFFFF"/>
                </a:solidFill>
                <a:latin typeface="Montserrat"/>
              </a:rPr>
              <a:t> irreversible y heredable (cáncer), disrupción endocrina (diabetes mellitus, tiroides), esterilidad, infertilidad, partos prematuros, malformaciones congénitas, bajo peso de nacimiento, leucemia en la infancia, retraso del aprendizaje, daño de la función pulmonar, enfisema, silicosis, asma, alteraciones psicológicas y conductuales, etc.</a:t>
            </a:r>
            <a:endParaRPr lang="es-ES" dirty="0"/>
          </a:p>
        </p:txBody>
      </p:sp>
      <p:pic>
        <p:nvPicPr>
          <p:cNvPr id="36866" name="Picture 2" descr="Resultado de imagen para libros emoticon">
            <a:hlinkClick r:id="rId3" action="ppaction://hlinksldjump"/>
          </p:cNvPr>
          <p:cNvPicPr>
            <a:picLocks noChangeAspect="1" noChangeArrowheads="1"/>
          </p:cNvPicPr>
          <p:nvPr/>
        </p:nvPicPr>
        <p:blipFill>
          <a:blip r:embed="rId4">
            <a:grayscl/>
          </a:blip>
          <a:srcRect/>
          <a:stretch>
            <a:fillRect/>
          </a:stretch>
        </p:blipFill>
        <p:spPr bwMode="auto">
          <a:xfrm>
            <a:off x="7715272" y="4714872"/>
            <a:ext cx="428628" cy="428628"/>
          </a:xfrm>
          <a:prstGeom prst="rect">
            <a:avLst/>
          </a:prstGeom>
          <a:noFill/>
        </p:spPr>
      </p:pic>
      <p:pic>
        <p:nvPicPr>
          <p:cNvPr id="4" name="Picture 2" descr="Resultado de imagen para libros emoticon">
            <a:hlinkClick r:id="rId5" action="ppaction://hlinksldjump"/>
          </p:cNvPr>
          <p:cNvPicPr>
            <a:picLocks noChangeAspect="1" noChangeArrowheads="1"/>
          </p:cNvPicPr>
          <p:nvPr/>
        </p:nvPicPr>
        <p:blipFill>
          <a:blip r:embed="rId4">
            <a:duotone>
              <a:prstClr val="black"/>
              <a:schemeClr val="accent2">
                <a:tint val="45000"/>
                <a:satMod val="400000"/>
              </a:schemeClr>
            </a:duotone>
          </a:blip>
          <a:srcRect/>
          <a:stretch>
            <a:fillRect/>
          </a:stretch>
        </p:blipFill>
        <p:spPr bwMode="auto">
          <a:xfrm>
            <a:off x="8215338" y="4714872"/>
            <a:ext cx="428628" cy="428628"/>
          </a:xfrm>
          <a:prstGeom prst="rect">
            <a:avLst/>
          </a:prstGeom>
          <a:noFill/>
        </p:spPr>
      </p:pic>
      <p:sp>
        <p:nvSpPr>
          <p:cNvPr id="5" name="CuadroTexto 1"/>
          <p:cNvSpPr txBox="1"/>
          <p:nvPr/>
        </p:nvSpPr>
        <p:spPr>
          <a:xfrm>
            <a:off x="714348" y="126960"/>
            <a:ext cx="7488832" cy="1292662"/>
          </a:xfrm>
          <a:prstGeom prst="rect">
            <a:avLst/>
          </a:prstGeom>
          <a:noFill/>
        </p:spPr>
        <p:txBody>
          <a:bodyPr wrap="square" rtlCol="0">
            <a:spAutoFit/>
          </a:bodyPr>
          <a:lstStyle/>
          <a:p>
            <a:endParaRPr lang="es-ES" dirty="0" smtClean="0"/>
          </a:p>
          <a:p>
            <a:pPr algn="ctr"/>
            <a:r>
              <a:rPr lang="es-ES" sz="3200" b="1" dirty="0" smtClean="0">
                <a:solidFill>
                  <a:srgbClr val="FFFFFF"/>
                </a:solidFill>
                <a:latin typeface="Montserrat"/>
              </a:rPr>
              <a:t>Enfermedades crónicas no transmisibles </a:t>
            </a:r>
          </a:p>
        </p:txBody>
      </p:sp>
    </p:spTree>
    <p:extLst>
      <p:ext uri="{BB962C8B-B14F-4D97-AF65-F5344CB8AC3E}">
        <p14:creationId xmlns:p14="http://schemas.microsoft.com/office/powerpoint/2010/main" val="12252650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1187623" y="771550"/>
            <a:ext cx="6984777" cy="2308324"/>
          </a:xfrm>
          <a:prstGeom prst="rect">
            <a:avLst/>
          </a:prstGeom>
          <a:noFill/>
        </p:spPr>
        <p:txBody>
          <a:bodyPr wrap="square" rtlCol="0">
            <a:spAutoFit/>
          </a:bodyPr>
          <a:lstStyle/>
          <a:p>
            <a:pPr algn="ctr"/>
            <a:r>
              <a:rPr lang="es-ES" sz="3600" b="1" dirty="0" smtClean="0">
                <a:solidFill>
                  <a:srgbClr val="FFFFFF"/>
                </a:solidFill>
              </a:rPr>
              <a:t>MECANISMOS DE ACCIÓN</a:t>
            </a:r>
          </a:p>
          <a:p>
            <a:pPr algn="ctr"/>
            <a:endParaRPr lang="es-ES" sz="3600" b="1" dirty="0" smtClean="0">
              <a:solidFill>
                <a:srgbClr val="FFFFFF"/>
              </a:solidFill>
            </a:endParaRPr>
          </a:p>
          <a:p>
            <a:pPr algn="ctr"/>
            <a:endParaRPr lang="es-ES" sz="3600" b="1" dirty="0" smtClean="0">
              <a:solidFill>
                <a:srgbClr val="FFFFFF"/>
              </a:solidFill>
            </a:endParaRPr>
          </a:p>
          <a:p>
            <a:pPr algn="ctr"/>
            <a:r>
              <a:rPr lang="es-ES" sz="3600" b="1" dirty="0" smtClean="0">
                <a:solidFill>
                  <a:srgbClr val="FFFFFF"/>
                </a:solidFill>
              </a:rPr>
              <a:t>¿CÓMO SE LLEGA AL DAÑO ?</a:t>
            </a:r>
            <a:endParaRPr lang="es-ES" sz="3600" b="1" dirty="0">
              <a:solidFill>
                <a:srgbClr val="FFFFFF"/>
              </a:solidFill>
            </a:endParaRPr>
          </a:p>
        </p:txBody>
      </p:sp>
    </p:spTree>
    <p:extLst>
      <p:ext uri="{BB962C8B-B14F-4D97-AF65-F5344CB8AC3E}">
        <p14:creationId xmlns:p14="http://schemas.microsoft.com/office/powerpoint/2010/main" val="25584646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6511" y="-20538"/>
            <a:ext cx="4644009" cy="5164038"/>
          </a:xfrm>
          <a:prstGeom prst="rect">
            <a:avLst/>
          </a:prstGeom>
          <a:solidFill>
            <a:srgbClr val="F0D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3 Rectángulo"/>
          <p:cNvSpPr/>
          <p:nvPr/>
        </p:nvSpPr>
        <p:spPr>
          <a:xfrm>
            <a:off x="107504" y="0"/>
            <a:ext cx="9032064" cy="5143500"/>
          </a:xfrm>
          <a:prstGeom prst="rect">
            <a:avLst/>
          </a:prstGeom>
          <a:solidFill>
            <a:srgbClr val="F0D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Subtítulo 2"/>
          <p:cNvSpPr txBox="1">
            <a:spLocks/>
          </p:cNvSpPr>
          <p:nvPr/>
        </p:nvSpPr>
        <p:spPr>
          <a:xfrm>
            <a:off x="539554" y="123478"/>
            <a:ext cx="8457966" cy="4896544"/>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b="1" dirty="0" smtClean="0">
                <a:latin typeface="Playfair Display" charset="0"/>
              </a:rPr>
              <a:t>Material </a:t>
            </a:r>
            <a:r>
              <a:rPr lang="es-ES" sz="2400" b="1" dirty="0" err="1" smtClean="0">
                <a:latin typeface="Playfair Display" charset="0"/>
              </a:rPr>
              <a:t>Particulado</a:t>
            </a:r>
            <a:r>
              <a:rPr lang="es-ES" sz="2400" b="1" dirty="0" smtClean="0">
                <a:latin typeface="Playfair Display" charset="0"/>
              </a:rPr>
              <a:t> PM10 y PM2.5</a:t>
            </a:r>
          </a:p>
          <a:p>
            <a:pPr algn="just"/>
            <a:endParaRPr lang="es-ES" sz="2300" dirty="0">
              <a:latin typeface="Playfair Display" charset="0"/>
            </a:endParaRPr>
          </a:p>
        </p:txBody>
      </p:sp>
      <p:pic>
        <p:nvPicPr>
          <p:cNvPr id="1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 y="611877"/>
            <a:ext cx="8873010" cy="39197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862023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20538"/>
            <a:ext cx="4607498" cy="5164038"/>
          </a:xfrm>
          <a:prstGeom prst="rect">
            <a:avLst/>
          </a:prstGeom>
          <a:solidFill>
            <a:srgbClr val="F0D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3 Rectángulo"/>
          <p:cNvSpPr/>
          <p:nvPr/>
        </p:nvSpPr>
        <p:spPr>
          <a:xfrm>
            <a:off x="107504" y="0"/>
            <a:ext cx="9032064" cy="5143500"/>
          </a:xfrm>
          <a:prstGeom prst="rect">
            <a:avLst/>
          </a:prstGeom>
          <a:solidFill>
            <a:srgbClr val="F0D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Subtítulo 2"/>
          <p:cNvSpPr txBox="1">
            <a:spLocks/>
          </p:cNvSpPr>
          <p:nvPr/>
        </p:nvSpPr>
        <p:spPr>
          <a:xfrm>
            <a:off x="539554" y="34564"/>
            <a:ext cx="8457966" cy="498545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b="1" dirty="0" smtClean="0">
                <a:latin typeface="Playfair Display" charset="0"/>
              </a:rPr>
              <a:t>Material </a:t>
            </a:r>
            <a:r>
              <a:rPr lang="es-ES" sz="2400" b="1" dirty="0" err="1" smtClean="0">
                <a:latin typeface="Playfair Display" charset="0"/>
              </a:rPr>
              <a:t>Particulado</a:t>
            </a:r>
            <a:r>
              <a:rPr lang="es-ES" sz="2400" b="1" dirty="0" smtClean="0">
                <a:latin typeface="Playfair Display" charset="0"/>
              </a:rPr>
              <a:t> PM10 y PM2.5</a:t>
            </a:r>
          </a:p>
          <a:p>
            <a:pPr algn="just"/>
            <a:endParaRPr lang="es-ES" sz="2300" dirty="0">
              <a:latin typeface="Playfair Display" charset="0"/>
            </a:endParaRPr>
          </a:p>
        </p:txBody>
      </p:sp>
      <p:pic>
        <p:nvPicPr>
          <p:cNvPr id="9" name="Picture 2" descr="Imagen relacionada"/>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9762" y="537148"/>
            <a:ext cx="6950631" cy="45548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915020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6511" y="-20538"/>
            <a:ext cx="4644009" cy="5164038"/>
          </a:xfrm>
          <a:prstGeom prst="rect">
            <a:avLst/>
          </a:prstGeom>
          <a:solidFill>
            <a:srgbClr val="F0D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3 Rectángulo"/>
          <p:cNvSpPr/>
          <p:nvPr/>
        </p:nvSpPr>
        <p:spPr>
          <a:xfrm>
            <a:off x="107504" y="0"/>
            <a:ext cx="9032064" cy="5143500"/>
          </a:xfrm>
          <a:prstGeom prst="rect">
            <a:avLst/>
          </a:prstGeom>
          <a:solidFill>
            <a:srgbClr val="F0D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Subtítulo 2"/>
          <p:cNvSpPr txBox="1">
            <a:spLocks/>
          </p:cNvSpPr>
          <p:nvPr/>
        </p:nvSpPr>
        <p:spPr>
          <a:xfrm>
            <a:off x="539554" y="34564"/>
            <a:ext cx="8457966" cy="498545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b="1" dirty="0" smtClean="0">
                <a:latin typeface="Playfair Display" charset="0"/>
              </a:rPr>
              <a:t>Por acción directa del Material </a:t>
            </a:r>
            <a:r>
              <a:rPr lang="es-ES" sz="2400" b="1" dirty="0" err="1" smtClean="0">
                <a:latin typeface="Playfair Display" charset="0"/>
              </a:rPr>
              <a:t>Particulado</a:t>
            </a:r>
            <a:r>
              <a:rPr lang="es-ES" sz="2400" b="1" dirty="0" smtClean="0">
                <a:latin typeface="Playfair Display" charset="0"/>
              </a:rPr>
              <a:t> PM10 y PM2.5</a:t>
            </a:r>
          </a:p>
          <a:p>
            <a:pPr algn="just"/>
            <a:endParaRPr lang="es-ES" sz="2300" dirty="0">
              <a:latin typeface="Playfair Display" charset="0"/>
            </a:endParaRPr>
          </a:p>
        </p:txBody>
      </p:sp>
      <p:pic>
        <p:nvPicPr>
          <p:cNvPr id="10" name="Picture 4" descr="Imagen relacionada"/>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79513" y="555527"/>
            <a:ext cx="8640960" cy="432048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786406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 y="0"/>
            <a:ext cx="5436095" cy="5143500"/>
          </a:xfrm>
          <a:prstGeom prst="rect">
            <a:avLst/>
          </a:prstGeom>
        </p:spPr>
      </p:pic>
      <p:sp>
        <p:nvSpPr>
          <p:cNvPr id="4" name="3 Rectángulo"/>
          <p:cNvSpPr/>
          <p:nvPr/>
        </p:nvSpPr>
        <p:spPr>
          <a:xfrm>
            <a:off x="4567568" y="0"/>
            <a:ext cx="4572000" cy="5143500"/>
          </a:xfrm>
          <a:prstGeom prst="rect">
            <a:avLst/>
          </a:prstGeom>
          <a:solidFill>
            <a:srgbClr val="F0D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463">
              <a:lnSpc>
                <a:spcPct val="120000"/>
              </a:lnSpc>
              <a:spcAft>
                <a:spcPts val="600"/>
              </a:spcAft>
              <a:tabLst>
                <a:tab pos="4256088" algn="l"/>
              </a:tabLst>
            </a:pPr>
            <a:r>
              <a:rPr lang="es-ES" sz="2800" b="1" dirty="0">
                <a:solidFill>
                  <a:schemeClr val="tx1"/>
                </a:solidFill>
                <a:latin typeface="Playfair Display" charset="0"/>
              </a:rPr>
              <a:t>Por inducción de cambios </a:t>
            </a:r>
            <a:r>
              <a:rPr lang="es-ES" sz="2800" b="1" dirty="0" err="1">
                <a:solidFill>
                  <a:schemeClr val="tx1"/>
                </a:solidFill>
                <a:latin typeface="Playfair Display" charset="0"/>
              </a:rPr>
              <a:t>epigenéticos</a:t>
            </a:r>
            <a:r>
              <a:rPr lang="mr-IN" sz="2800" b="1" dirty="0">
                <a:solidFill>
                  <a:schemeClr val="tx1"/>
                </a:solidFill>
                <a:latin typeface="Playfair Display" charset="0"/>
              </a:rPr>
              <a:t>…</a:t>
            </a:r>
            <a:endParaRPr lang="es-ES" sz="2800" dirty="0">
              <a:solidFill>
                <a:schemeClr val="tx1"/>
              </a:solidFill>
              <a:latin typeface="Playfair Display" charset="0"/>
            </a:endParaRPr>
          </a:p>
          <a:p>
            <a:pPr marL="144463" algn="just">
              <a:lnSpc>
                <a:spcPct val="120000"/>
              </a:lnSpc>
              <a:spcAft>
                <a:spcPts val="600"/>
              </a:spcAft>
              <a:tabLst>
                <a:tab pos="4256088" algn="l"/>
              </a:tabLst>
            </a:pPr>
            <a:r>
              <a:rPr lang="es-MX" sz="1800" dirty="0" smtClean="0">
                <a:solidFill>
                  <a:srgbClr val="000000"/>
                </a:solidFill>
                <a:latin typeface="Playfair Display" charset="0"/>
              </a:rPr>
              <a:t>El genoma contiene información que necesita de instrucciones </a:t>
            </a:r>
            <a:r>
              <a:rPr lang="es-MX" sz="1800" dirty="0">
                <a:solidFill>
                  <a:srgbClr val="000000"/>
                </a:solidFill>
                <a:latin typeface="Playfair Display" charset="0"/>
              </a:rPr>
              <a:t>para </a:t>
            </a:r>
            <a:r>
              <a:rPr lang="es-MX" sz="1800" dirty="0" smtClean="0">
                <a:solidFill>
                  <a:srgbClr val="000000"/>
                </a:solidFill>
                <a:latin typeface="Playfair Display" charset="0"/>
              </a:rPr>
              <a:t>expresarse o no. Estas </a:t>
            </a:r>
            <a:r>
              <a:rPr lang="es-MX" sz="1800" dirty="0">
                <a:solidFill>
                  <a:srgbClr val="000000"/>
                </a:solidFill>
                <a:latin typeface="Playfair Display" charset="0"/>
              </a:rPr>
              <a:t>instrucciones son </a:t>
            </a:r>
            <a:r>
              <a:rPr lang="es-MX" sz="1800" dirty="0" smtClean="0">
                <a:solidFill>
                  <a:srgbClr val="000000"/>
                </a:solidFill>
                <a:latin typeface="Playfair Display" charset="0"/>
              </a:rPr>
              <a:t>reguladas por mecanismos epigenéticos y se pueden alterar </a:t>
            </a:r>
            <a:r>
              <a:rPr lang="es-MX" sz="1800" dirty="0">
                <a:solidFill>
                  <a:srgbClr val="000000"/>
                </a:solidFill>
                <a:latin typeface="Playfair Display" charset="0"/>
              </a:rPr>
              <a:t>por la </a:t>
            </a:r>
            <a:r>
              <a:rPr lang="es-MX" sz="1800" dirty="0" smtClean="0">
                <a:solidFill>
                  <a:srgbClr val="000000"/>
                </a:solidFill>
                <a:latin typeface="Playfair Display" charset="0"/>
              </a:rPr>
              <a:t>contaminación y otros factores ambientales, pudiendo llegar a ser irreversibles y, por lo tanto, heredables.</a:t>
            </a:r>
            <a:endParaRPr lang="es-ES" sz="1800" dirty="0">
              <a:solidFill>
                <a:srgbClr val="000000"/>
              </a:solidFill>
              <a:latin typeface="Playfair Display" charset="0"/>
            </a:endParaRPr>
          </a:p>
        </p:txBody>
      </p:sp>
    </p:spTree>
    <p:extLst>
      <p:ext uri="{BB962C8B-B14F-4D97-AF65-F5344CB8AC3E}">
        <p14:creationId xmlns:p14="http://schemas.microsoft.com/office/powerpoint/2010/main" val="10288773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ítulo 1"/>
          <p:cNvSpPr txBox="1">
            <a:spLocks/>
          </p:cNvSpPr>
          <p:nvPr/>
        </p:nvSpPr>
        <p:spPr>
          <a:xfrm>
            <a:off x="-73024" y="0"/>
            <a:ext cx="9217024" cy="5164038"/>
          </a:xfrm>
          <a:prstGeom prst="rect">
            <a:avLst/>
          </a:prstGeom>
          <a:solidFill>
            <a:schemeClr val="tx1">
              <a:alpha val="60000"/>
            </a:schemeClr>
          </a:solidFill>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57200" algn="ctr">
              <a:buFont typeface="+mj-lt"/>
              <a:buAutoNum type="arabicPeriod"/>
            </a:pPr>
            <a:endParaRPr lang="es-ES_tradnl" sz="2000" dirty="0">
              <a:latin typeface="Playfair Display" charset="0"/>
            </a:endParaRPr>
          </a:p>
        </p:txBody>
      </p:sp>
      <p:sp>
        <p:nvSpPr>
          <p:cNvPr id="5" name="Título 1"/>
          <p:cNvSpPr txBox="1">
            <a:spLocks/>
          </p:cNvSpPr>
          <p:nvPr/>
        </p:nvSpPr>
        <p:spPr>
          <a:xfrm>
            <a:off x="251520" y="360040"/>
            <a:ext cx="8568953" cy="4515966"/>
          </a:xfrm>
          <a:prstGeom prst="rect">
            <a:avLst/>
          </a:prstGeom>
          <a:noFill/>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_tradnl" sz="3200" b="1" dirty="0" smtClean="0">
                <a:solidFill>
                  <a:schemeClr val="bg1"/>
                </a:solidFill>
                <a:latin typeface="Playfair Display" charset="0"/>
              </a:rPr>
              <a:t>Quiénes somos …?</a:t>
            </a:r>
          </a:p>
          <a:p>
            <a:pPr algn="just"/>
            <a:endParaRPr lang="es-ES_tradnl" sz="2000" b="1" dirty="0" smtClean="0">
              <a:solidFill>
                <a:schemeClr val="bg1"/>
              </a:solidFill>
              <a:latin typeface="Playfair Display" charset="0"/>
            </a:endParaRPr>
          </a:p>
          <a:p>
            <a:pPr marL="457200" indent="-457200" algn="just">
              <a:spcAft>
                <a:spcPts val="600"/>
              </a:spcAft>
              <a:buClr>
                <a:schemeClr val="bg1"/>
              </a:buClr>
              <a:buFont typeface="Arial" charset="0"/>
              <a:buChar char="•"/>
            </a:pPr>
            <a:r>
              <a:rPr lang="es-MX" sz="1800" dirty="0" smtClean="0">
                <a:solidFill>
                  <a:schemeClr val="bg1"/>
                </a:solidFill>
                <a:latin typeface="Playfair Display" charset="0"/>
              </a:rPr>
              <a:t>El Departamento de Derechos Humanos, Medio Ambiente y Biodiversidad está compuesto por profesionales médicos (miembros titulares) y no m</a:t>
            </a:r>
            <a:r>
              <a:rPr lang="es-ES" sz="1800" dirty="0" err="1" smtClean="0">
                <a:solidFill>
                  <a:schemeClr val="bg1"/>
                </a:solidFill>
                <a:latin typeface="Playfair Display" charset="0"/>
              </a:rPr>
              <a:t>édicos</a:t>
            </a:r>
            <a:r>
              <a:rPr lang="es-ES" sz="1800" dirty="0">
                <a:solidFill>
                  <a:schemeClr val="bg1"/>
                </a:solidFill>
                <a:latin typeface="Playfair Display" charset="0"/>
              </a:rPr>
              <a:t> </a:t>
            </a:r>
            <a:r>
              <a:rPr lang="es-ES" sz="1800" dirty="0" smtClean="0">
                <a:solidFill>
                  <a:schemeClr val="bg1"/>
                </a:solidFill>
                <a:latin typeface="Playfair Display" charset="0"/>
              </a:rPr>
              <a:t>(miembros adjuntos).</a:t>
            </a:r>
          </a:p>
          <a:p>
            <a:pPr marL="457200" indent="-457200" algn="just">
              <a:spcAft>
                <a:spcPts val="600"/>
              </a:spcAft>
              <a:buClr>
                <a:schemeClr val="bg1"/>
              </a:buClr>
              <a:buFont typeface="Arial" charset="0"/>
              <a:buChar char="•"/>
            </a:pPr>
            <a:r>
              <a:rPr lang="es-ES" sz="1800" dirty="0" smtClean="0">
                <a:solidFill>
                  <a:schemeClr val="bg1"/>
                </a:solidFill>
                <a:latin typeface="Playfair Display" charset="0"/>
              </a:rPr>
              <a:t>Somos</a:t>
            </a:r>
            <a:r>
              <a:rPr lang="es-MX" sz="1800" dirty="0" smtClean="0">
                <a:solidFill>
                  <a:schemeClr val="bg1"/>
                </a:solidFill>
                <a:latin typeface="Playfair Display" charset="0"/>
              </a:rPr>
              <a:t> un grupo heterogéneo, ideológicamente transversal, con profesionales provenientes de la Universidad de Chile, Universidad de Valparaíso, Universidad de la Frontera, Universidad Católica de Chile.</a:t>
            </a:r>
          </a:p>
          <a:p>
            <a:pPr marL="457200" indent="-457200" algn="just">
              <a:spcAft>
                <a:spcPts val="600"/>
              </a:spcAft>
              <a:buClr>
                <a:schemeClr val="bg1"/>
              </a:buClr>
              <a:buFont typeface="Arial" charset="0"/>
              <a:buChar char="•"/>
            </a:pPr>
            <a:r>
              <a:rPr lang="es-MX" sz="1800" dirty="0" smtClean="0">
                <a:solidFill>
                  <a:schemeClr val="bg1"/>
                </a:solidFill>
                <a:latin typeface="Playfair Display" charset="0"/>
              </a:rPr>
              <a:t>Trabajamos </a:t>
            </a:r>
            <a:r>
              <a:rPr lang="es-MX" sz="1800" dirty="0">
                <a:solidFill>
                  <a:schemeClr val="bg1"/>
                </a:solidFill>
                <a:latin typeface="Playfair Display" charset="0"/>
              </a:rPr>
              <a:t>en el mundo público, </a:t>
            </a:r>
            <a:r>
              <a:rPr lang="es-MX" sz="1800" dirty="0" smtClean="0">
                <a:solidFill>
                  <a:schemeClr val="bg1"/>
                </a:solidFill>
                <a:latin typeface="Playfair Display" charset="0"/>
              </a:rPr>
              <a:t>privado y en </a:t>
            </a:r>
            <a:r>
              <a:rPr lang="es-MX" sz="1800" dirty="0">
                <a:solidFill>
                  <a:schemeClr val="bg1"/>
                </a:solidFill>
                <a:latin typeface="Playfair Display" charset="0"/>
              </a:rPr>
              <a:t>hospitales de las </a:t>
            </a:r>
            <a:r>
              <a:rPr lang="es-MX" sz="1800" dirty="0" smtClean="0">
                <a:solidFill>
                  <a:schemeClr val="bg1"/>
                </a:solidFill>
                <a:latin typeface="Playfair Display" charset="0"/>
              </a:rPr>
              <a:t>FFAA.</a:t>
            </a:r>
          </a:p>
          <a:p>
            <a:pPr marL="457200" indent="-457200" algn="just">
              <a:spcAft>
                <a:spcPts val="600"/>
              </a:spcAft>
              <a:buClr>
                <a:schemeClr val="bg1"/>
              </a:buClr>
              <a:buFont typeface="Arial" charset="0"/>
              <a:buChar char="•"/>
            </a:pPr>
            <a:r>
              <a:rPr lang="es-MX" sz="1800" dirty="0">
                <a:solidFill>
                  <a:schemeClr val="bg1"/>
                </a:solidFill>
                <a:latin typeface="Playfair Display" charset="0"/>
              </a:rPr>
              <a:t>Nos convoca el imperativo ético de velar por la salud entendida como el </a:t>
            </a:r>
            <a:r>
              <a:rPr lang="es-MX" sz="1800" b="1" dirty="0">
                <a:solidFill>
                  <a:schemeClr val="bg1"/>
                </a:solidFill>
                <a:latin typeface="Playfair Display" charset="0"/>
              </a:rPr>
              <a:t>completo bienestar físico, mental y social </a:t>
            </a:r>
            <a:r>
              <a:rPr lang="es-ES_tradnl" sz="1800" dirty="0">
                <a:solidFill>
                  <a:schemeClr val="bg1"/>
                </a:solidFill>
                <a:latin typeface="Playfair Display" charset="0"/>
              </a:rPr>
              <a:t>como lo define la </a:t>
            </a:r>
            <a:r>
              <a:rPr lang="es-ES_tradnl" sz="1800" dirty="0" smtClean="0">
                <a:solidFill>
                  <a:schemeClr val="bg1"/>
                </a:solidFill>
                <a:latin typeface="Playfair Display" charset="0"/>
              </a:rPr>
              <a:t>OMS, y por </a:t>
            </a:r>
            <a:r>
              <a:rPr lang="es-MX" sz="1800" b="1" dirty="0" smtClean="0">
                <a:solidFill>
                  <a:schemeClr val="bg1"/>
                </a:solidFill>
                <a:latin typeface="Playfair Display" charset="0"/>
              </a:rPr>
              <a:t>la vida </a:t>
            </a:r>
            <a:r>
              <a:rPr lang="es-MX" sz="1800" dirty="0" smtClean="0">
                <a:solidFill>
                  <a:schemeClr val="bg1"/>
                </a:solidFill>
                <a:latin typeface="Playfair Display" charset="0"/>
              </a:rPr>
              <a:t>de </a:t>
            </a:r>
            <a:r>
              <a:rPr lang="es-MX" sz="1800" dirty="0">
                <a:solidFill>
                  <a:schemeClr val="bg1"/>
                </a:solidFill>
                <a:latin typeface="Playfair Display" charset="0"/>
              </a:rPr>
              <a:t>los habitantes de nuestra regi</a:t>
            </a:r>
            <a:r>
              <a:rPr lang="es-ES" sz="1800" dirty="0" err="1">
                <a:solidFill>
                  <a:schemeClr val="bg1"/>
                </a:solidFill>
                <a:latin typeface="Playfair Display" charset="0"/>
              </a:rPr>
              <a:t>ón</a:t>
            </a:r>
            <a:r>
              <a:rPr lang="es-ES_tradnl" sz="1800" dirty="0">
                <a:solidFill>
                  <a:schemeClr val="bg1"/>
                </a:solidFill>
                <a:latin typeface="Playfair Display" charset="0"/>
              </a:rPr>
              <a:t>, </a:t>
            </a:r>
            <a:endParaRPr lang="es-MX" sz="2400" dirty="0" smtClean="0">
              <a:solidFill>
                <a:schemeClr val="bg1"/>
              </a:solidFill>
              <a:latin typeface="Playfair Display" charset="0"/>
            </a:endParaRPr>
          </a:p>
          <a:p>
            <a:pPr algn="just">
              <a:spcAft>
                <a:spcPts val="600"/>
              </a:spcAft>
              <a:buClr>
                <a:schemeClr val="bg1"/>
              </a:buClr>
            </a:pPr>
            <a:endParaRPr lang="es-MX" sz="2000" dirty="0">
              <a:solidFill>
                <a:schemeClr val="bg1"/>
              </a:solidFill>
              <a:latin typeface="Playfair Display" charset="0"/>
            </a:endParaRPr>
          </a:p>
          <a:p>
            <a:pPr marL="457200" indent="-457200" algn="ctr">
              <a:buFont typeface="Arial" charset="0"/>
              <a:buChar char="•"/>
            </a:pPr>
            <a:endParaRPr lang="es-ES_tradnl" sz="2000" dirty="0">
              <a:latin typeface="Playfair Display" charset="0"/>
            </a:endParaRPr>
          </a:p>
        </p:txBody>
      </p:sp>
    </p:spTree>
    <p:extLst>
      <p:ext uri="{BB962C8B-B14F-4D97-AF65-F5344CB8AC3E}">
        <p14:creationId xmlns:p14="http://schemas.microsoft.com/office/powerpoint/2010/main" val="5722061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6511" y="0"/>
            <a:ext cx="9180511" cy="5164038"/>
          </a:xfrm>
          <a:prstGeom prst="rect">
            <a:avLst/>
          </a:prstGeom>
          <a:solidFill>
            <a:srgbClr val="F0D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Subtítulo 2"/>
          <p:cNvSpPr txBox="1">
            <a:spLocks/>
          </p:cNvSpPr>
          <p:nvPr/>
        </p:nvSpPr>
        <p:spPr>
          <a:xfrm>
            <a:off x="4641544" y="34564"/>
            <a:ext cx="4355977" cy="498545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s-ES" sz="1800" dirty="0" smtClean="0">
              <a:latin typeface="Playfair Display" charset="0"/>
            </a:endParaRPr>
          </a:p>
        </p:txBody>
      </p:sp>
      <p:pic>
        <p:nvPicPr>
          <p:cNvPr id="7" name="Picture 6" descr="https://academiadecreativitate.files.wordpress.com/2014/04/material-genet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346297" cy="516403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CuadroTexto 2"/>
          <p:cNvSpPr txBox="1"/>
          <p:nvPr/>
        </p:nvSpPr>
        <p:spPr>
          <a:xfrm>
            <a:off x="3491880" y="267494"/>
            <a:ext cx="5328592" cy="4708982"/>
          </a:xfrm>
          <a:prstGeom prst="rect">
            <a:avLst/>
          </a:prstGeom>
          <a:noFill/>
        </p:spPr>
        <p:txBody>
          <a:bodyPr wrap="square" rtlCol="0">
            <a:spAutoFit/>
          </a:bodyPr>
          <a:lstStyle/>
          <a:p>
            <a:pPr algn="just"/>
            <a:r>
              <a:rPr lang="es-ES_tradnl" sz="2400" dirty="0"/>
              <a:t>Enfermedades </a:t>
            </a:r>
            <a:r>
              <a:rPr lang="es-ES_tradnl" sz="2400" dirty="0" smtClean="0"/>
              <a:t>asociadas a alteraciones </a:t>
            </a:r>
            <a:r>
              <a:rPr lang="es-ES_tradnl" sz="2400" dirty="0" err="1" smtClean="0"/>
              <a:t>epigenéticas</a:t>
            </a:r>
            <a:r>
              <a:rPr lang="es-ES_tradnl" sz="2400" dirty="0"/>
              <a:t> </a:t>
            </a:r>
            <a:r>
              <a:rPr lang="es-ES_tradnl" sz="2400" dirty="0" smtClean="0"/>
              <a:t>por metilación </a:t>
            </a:r>
            <a:r>
              <a:rPr lang="es-ES_tradnl" sz="2400" dirty="0" err="1"/>
              <a:t>cromosomal</a:t>
            </a:r>
            <a:r>
              <a:rPr lang="es-ES_tradnl" sz="2400" dirty="0"/>
              <a:t> reversible o </a:t>
            </a:r>
            <a:r>
              <a:rPr lang="es-ES_tradnl" sz="2400" dirty="0" smtClean="0"/>
              <a:t>irreversible (heredable): </a:t>
            </a:r>
          </a:p>
          <a:p>
            <a:pPr algn="just"/>
            <a:endParaRPr lang="es-ES_tradnl" sz="2400" dirty="0"/>
          </a:p>
          <a:p>
            <a:pPr marL="285750" indent="-285750" algn="just">
              <a:buFont typeface="Wingdings" charset="2"/>
              <a:buChar char="v"/>
            </a:pPr>
            <a:r>
              <a:rPr lang="es-ES_tradnl" sz="1800" dirty="0" smtClean="0"/>
              <a:t>Cáncer </a:t>
            </a:r>
            <a:r>
              <a:rPr lang="es-ES_tradnl" sz="1800" dirty="0"/>
              <a:t>de </a:t>
            </a:r>
            <a:r>
              <a:rPr lang="es-ES_tradnl" sz="1800" dirty="0" smtClean="0"/>
              <a:t>Colon, Hígado, Tiroides</a:t>
            </a:r>
            <a:endParaRPr lang="es-ES_tradnl" sz="1800" dirty="0"/>
          </a:p>
          <a:p>
            <a:pPr marL="285750" indent="-285750" algn="just">
              <a:buFont typeface="Wingdings" charset="2"/>
              <a:buChar char="v"/>
            </a:pPr>
            <a:r>
              <a:rPr lang="es-ES_tradnl" sz="1800" dirty="0" smtClean="0"/>
              <a:t>Asma Bronquial</a:t>
            </a:r>
            <a:endParaRPr lang="es-ES_tradnl" sz="1800" dirty="0"/>
          </a:p>
          <a:p>
            <a:pPr marL="285750" indent="-285750" algn="just">
              <a:buFont typeface="Wingdings" charset="2"/>
              <a:buChar char="v"/>
            </a:pPr>
            <a:r>
              <a:rPr lang="es-ES_tradnl" sz="1800" dirty="0"/>
              <a:t>Disrupciones </a:t>
            </a:r>
            <a:r>
              <a:rPr lang="es-ES_tradnl" sz="1800" dirty="0" smtClean="0"/>
              <a:t>endocrinas: </a:t>
            </a:r>
            <a:r>
              <a:rPr lang="es-ES_tradnl" sz="1800" dirty="0"/>
              <a:t>Diabetes </a:t>
            </a:r>
            <a:r>
              <a:rPr lang="es-ES_tradnl" sz="1800" dirty="0" smtClean="0"/>
              <a:t>Mellitus, Hipo e Hiper</a:t>
            </a:r>
            <a:r>
              <a:rPr lang="es-ES_tradnl" sz="1800" dirty="0"/>
              <a:t>t</a:t>
            </a:r>
            <a:r>
              <a:rPr lang="es-ES_tradnl" sz="1800" dirty="0" smtClean="0"/>
              <a:t>iroidismo</a:t>
            </a:r>
          </a:p>
          <a:p>
            <a:pPr marL="285750" indent="-285750" algn="just">
              <a:buFont typeface="Wingdings" charset="2"/>
              <a:buChar char="v"/>
            </a:pPr>
            <a:r>
              <a:rPr lang="es-ES_tradnl" sz="1800" dirty="0" smtClean="0"/>
              <a:t>Enfermedades Autoinmunes (Lupus, Esclerodermia, Artritis </a:t>
            </a:r>
            <a:r>
              <a:rPr lang="es-ES_tradnl" sz="1800" dirty="0" err="1" smtClean="0"/>
              <a:t>Reumatoidea</a:t>
            </a:r>
            <a:r>
              <a:rPr lang="es-ES_tradnl" sz="1800" dirty="0" smtClean="0"/>
              <a:t>, etc.</a:t>
            </a:r>
          </a:p>
          <a:p>
            <a:pPr marL="285750" indent="-285750" algn="just">
              <a:buFont typeface="Wingdings" charset="2"/>
              <a:buChar char="v"/>
            </a:pPr>
            <a:r>
              <a:rPr lang="es-ES_tradnl" sz="1800" dirty="0" smtClean="0"/>
              <a:t>Envejecimiento prematuro</a:t>
            </a:r>
          </a:p>
          <a:p>
            <a:pPr marL="285750" indent="-285750" algn="just">
              <a:buFont typeface="Wingdings" charset="2"/>
              <a:buChar char="v"/>
            </a:pPr>
            <a:r>
              <a:rPr lang="es-ES_tradnl" sz="1800" dirty="0" smtClean="0"/>
              <a:t>Enfermedades Neurológicas: </a:t>
            </a:r>
            <a:r>
              <a:rPr lang="es-ES_tradnl" sz="1800" dirty="0" err="1" smtClean="0"/>
              <a:t>Rhett</a:t>
            </a:r>
            <a:r>
              <a:rPr lang="es-ES_tradnl" sz="1800" dirty="0" smtClean="0"/>
              <a:t>, </a:t>
            </a:r>
            <a:r>
              <a:rPr lang="es-ES_tradnl" sz="1800" dirty="0" err="1" smtClean="0"/>
              <a:t>Epi</a:t>
            </a:r>
            <a:r>
              <a:rPr lang="es-ES_tradnl" sz="1800" dirty="0" smtClean="0"/>
              <a:t>, Alzheimer</a:t>
            </a:r>
          </a:p>
          <a:p>
            <a:pPr marL="285750" indent="-285750" algn="just">
              <a:buFont typeface="Wingdings" charset="2"/>
              <a:buChar char="v"/>
            </a:pPr>
            <a:endParaRPr lang="es-ES_tradnl" sz="1800" dirty="0"/>
          </a:p>
        </p:txBody>
      </p:sp>
    </p:spTree>
    <p:extLst>
      <p:ext uri="{BB962C8B-B14F-4D97-AF65-F5344CB8AC3E}">
        <p14:creationId xmlns:p14="http://schemas.microsoft.com/office/powerpoint/2010/main" val="1862781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6511" y="-20538"/>
            <a:ext cx="4644009" cy="5184576"/>
          </a:xfrm>
          <a:prstGeom prst="rect">
            <a:avLst/>
          </a:prstGeom>
          <a:solidFill>
            <a:srgbClr val="F0D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3 Rectángulo"/>
          <p:cNvSpPr/>
          <p:nvPr/>
        </p:nvSpPr>
        <p:spPr>
          <a:xfrm>
            <a:off x="4567568" y="0"/>
            <a:ext cx="4572000" cy="5143500"/>
          </a:xfrm>
          <a:prstGeom prst="rect">
            <a:avLst/>
          </a:prstGeom>
          <a:solidFill>
            <a:srgbClr val="F0D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Subtítulo 2"/>
          <p:cNvSpPr txBox="1">
            <a:spLocks/>
          </p:cNvSpPr>
          <p:nvPr/>
        </p:nvSpPr>
        <p:spPr>
          <a:xfrm>
            <a:off x="4644008" y="158042"/>
            <a:ext cx="4355977" cy="498545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b="1" dirty="0" smtClean="0">
                <a:latin typeface="Playfair Display" charset="0"/>
              </a:rPr>
              <a:t>¿Cómo afecta el ambiente a nuestra salud?</a:t>
            </a:r>
          </a:p>
          <a:p>
            <a:pPr algn="just"/>
            <a:endParaRPr lang="es-ES" sz="2300" dirty="0">
              <a:latin typeface="Playfair Display" charset="0"/>
            </a:endParaRPr>
          </a:p>
          <a:p>
            <a:pPr marL="285750" indent="-285750" algn="just">
              <a:spcAft>
                <a:spcPts val="600"/>
              </a:spcAft>
              <a:buFont typeface="Wingdings" pitchFamily="2" charset="2"/>
              <a:buChar char="Ø"/>
            </a:pPr>
            <a:r>
              <a:rPr lang="es-ES" sz="1800" dirty="0" smtClean="0">
                <a:latin typeface="Playfair Display" charset="0"/>
              </a:rPr>
              <a:t>Calidad del aire que respiramos.</a:t>
            </a:r>
          </a:p>
          <a:p>
            <a:pPr marL="285750" indent="-285750" algn="just">
              <a:spcAft>
                <a:spcPts val="600"/>
              </a:spcAft>
              <a:buFont typeface="Wingdings" pitchFamily="2" charset="2"/>
              <a:buChar char="Ø"/>
            </a:pPr>
            <a:r>
              <a:rPr lang="es-ES" sz="1800" dirty="0" smtClean="0">
                <a:latin typeface="Playfair Display" charset="0"/>
              </a:rPr>
              <a:t>Calidad del agua que ingerimos.</a:t>
            </a:r>
          </a:p>
          <a:p>
            <a:pPr marL="285750" indent="-285750" algn="just">
              <a:spcAft>
                <a:spcPts val="600"/>
              </a:spcAft>
              <a:buFont typeface="Wingdings" pitchFamily="2" charset="2"/>
              <a:buChar char="Ø"/>
            </a:pPr>
            <a:r>
              <a:rPr lang="es-ES" sz="1800" dirty="0" smtClean="0">
                <a:latin typeface="Playfair Display" charset="0"/>
              </a:rPr>
              <a:t>Calidad del suelo sobre el que nos movemos y sobre el que los niños juegan.</a:t>
            </a:r>
          </a:p>
          <a:p>
            <a:pPr marL="285750" indent="-285750" algn="just">
              <a:spcAft>
                <a:spcPts val="600"/>
              </a:spcAft>
              <a:buFont typeface="Wingdings" pitchFamily="2" charset="2"/>
              <a:buChar char="Ø"/>
            </a:pPr>
            <a:r>
              <a:rPr lang="es-ES" sz="1800" dirty="0" smtClean="0">
                <a:latin typeface="Playfair Display" charset="0"/>
              </a:rPr>
              <a:t>Los alimentos que están a nuestra disposición en nuestro vecindario.</a:t>
            </a:r>
          </a:p>
          <a:p>
            <a:pPr marL="285750" indent="-285750" algn="just">
              <a:spcAft>
                <a:spcPts val="600"/>
              </a:spcAft>
              <a:buFont typeface="Wingdings" pitchFamily="2" charset="2"/>
              <a:buChar char="Ø"/>
            </a:pPr>
            <a:r>
              <a:rPr lang="es-ES" sz="1800" dirty="0" smtClean="0">
                <a:latin typeface="Playfair Display" charset="0"/>
              </a:rPr>
              <a:t>La temperatura ambiental y hasta el stress</a:t>
            </a:r>
            <a:r>
              <a:rPr lang="mr-IN" sz="1800" dirty="0" smtClean="0">
                <a:latin typeface="Playfair Display" charset="0"/>
              </a:rPr>
              <a:t>…</a:t>
            </a:r>
            <a:endParaRPr lang="es-ES" sz="1800" dirty="0" smtClean="0">
              <a:latin typeface="Playfair Display" charset="0"/>
            </a:endParaRPr>
          </a:p>
          <a:p>
            <a:pPr algn="just">
              <a:spcAft>
                <a:spcPts val="600"/>
              </a:spcAft>
            </a:pPr>
            <a:r>
              <a:rPr lang="es-ES" sz="1800" dirty="0" smtClean="0">
                <a:latin typeface="Playfair Display" charset="0"/>
              </a:rPr>
              <a:t>En resumen:</a:t>
            </a:r>
          </a:p>
          <a:p>
            <a:pPr algn="just">
              <a:spcAft>
                <a:spcPts val="600"/>
              </a:spcAft>
            </a:pPr>
            <a:r>
              <a:rPr lang="es-ES" sz="1800" dirty="0" smtClean="0">
                <a:latin typeface="Playfair Display" charset="0"/>
              </a:rPr>
              <a:t>SI HAY DAÑO AL MEDIO AMBIENTE, </a:t>
            </a:r>
            <a:r>
              <a:rPr lang="es-ES" sz="1800" dirty="0">
                <a:latin typeface="Playfair Display" charset="0"/>
              </a:rPr>
              <a:t>HABRÁ </a:t>
            </a:r>
            <a:r>
              <a:rPr lang="es-ES" sz="1800" b="1" u="sng" dirty="0" smtClean="0">
                <a:latin typeface="Playfair Display" charset="0"/>
              </a:rPr>
              <a:t>DAÑO </a:t>
            </a:r>
            <a:r>
              <a:rPr lang="es-ES" sz="1800" b="1" u="sng" dirty="0">
                <a:latin typeface="Playfair Display" charset="0"/>
              </a:rPr>
              <a:t>A LA SALUD HUMANA </a:t>
            </a:r>
            <a:r>
              <a:rPr lang="es-ES" sz="1800" dirty="0" smtClean="0">
                <a:latin typeface="Playfair Display" charset="0"/>
              </a:rPr>
              <a:t>!</a:t>
            </a:r>
          </a:p>
        </p:txBody>
      </p:sp>
      <p:pic>
        <p:nvPicPr>
          <p:cNvPr id="7" name="Picture 6" descr="https://academiadecreativitate.files.wordpress.com/2014/04/material-genet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0538"/>
            <a:ext cx="3346297" cy="516403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357494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899592" y="1419622"/>
            <a:ext cx="7416824" cy="1754327"/>
          </a:xfrm>
          <a:prstGeom prst="rect">
            <a:avLst/>
          </a:prstGeom>
        </p:spPr>
        <p:txBody>
          <a:bodyPr wrap="square">
            <a:spAutoFit/>
          </a:bodyPr>
          <a:lstStyle/>
          <a:p>
            <a:pPr algn="ctr"/>
            <a:r>
              <a:rPr lang="es-ES_tradnl" sz="3600" b="1" dirty="0">
                <a:solidFill>
                  <a:schemeClr val="accent2">
                    <a:lumMod val="20000"/>
                    <a:lumOff val="80000"/>
                  </a:schemeClr>
                </a:solidFill>
                <a:effectLst>
                  <a:outerShdw blurRad="38100" dist="38100" dir="2700000" algn="tl">
                    <a:srgbClr val="000000">
                      <a:alpha val="43137"/>
                    </a:srgbClr>
                  </a:outerShdw>
                </a:effectLst>
                <a:latin typeface="Montserrat" charset="0"/>
              </a:rPr>
              <a:t>DIAGNÓSTICO REGIONAL </a:t>
            </a:r>
          </a:p>
          <a:p>
            <a:pPr algn="ctr"/>
            <a:r>
              <a:rPr lang="es-ES_tradnl" sz="3600" b="1" dirty="0">
                <a:solidFill>
                  <a:schemeClr val="accent2">
                    <a:lumMod val="20000"/>
                    <a:lumOff val="80000"/>
                  </a:schemeClr>
                </a:solidFill>
                <a:effectLst>
                  <a:outerShdw blurRad="38100" dist="38100" dir="2700000" algn="tl">
                    <a:srgbClr val="000000">
                      <a:alpha val="43137"/>
                    </a:srgbClr>
                  </a:outerShdw>
                </a:effectLst>
                <a:latin typeface="Montserrat" charset="0"/>
              </a:rPr>
              <a:t>DE LA </a:t>
            </a:r>
          </a:p>
          <a:p>
            <a:pPr algn="ctr"/>
            <a:r>
              <a:rPr lang="es-ES_tradnl" sz="3600" b="1" dirty="0">
                <a:solidFill>
                  <a:schemeClr val="accent2">
                    <a:lumMod val="20000"/>
                    <a:lumOff val="80000"/>
                  </a:schemeClr>
                </a:solidFill>
                <a:effectLst>
                  <a:outerShdw blurRad="38100" dist="38100" dir="2700000" algn="tl">
                    <a:srgbClr val="000000">
                      <a:alpha val="43137"/>
                    </a:srgbClr>
                  </a:outerShdw>
                </a:effectLst>
                <a:latin typeface="Montserrat" charset="0"/>
              </a:rPr>
              <a:t>CONTAMINACIÓN</a:t>
            </a:r>
          </a:p>
        </p:txBody>
      </p:sp>
    </p:spTree>
    <p:extLst>
      <p:ext uri="{BB962C8B-B14F-4D97-AF65-F5344CB8AC3E}">
        <p14:creationId xmlns:p14="http://schemas.microsoft.com/office/powerpoint/2010/main" val="23205382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2915816" y="339502"/>
            <a:ext cx="3456384" cy="830997"/>
          </a:xfrm>
          <a:prstGeom prst="rect">
            <a:avLst/>
          </a:prstGeom>
        </p:spPr>
        <p:txBody>
          <a:bodyPr wrap="square">
            <a:spAutoFit/>
          </a:bodyPr>
          <a:lstStyle/>
          <a:p>
            <a:pPr algn="ctr"/>
            <a:r>
              <a:rPr lang="es-ES_tradnl" sz="4800" b="1" dirty="0" smtClean="0">
                <a:solidFill>
                  <a:schemeClr val="accent2">
                    <a:lumMod val="20000"/>
                    <a:lumOff val="80000"/>
                  </a:schemeClr>
                </a:solidFill>
                <a:effectLst>
                  <a:outerShdw blurRad="38100" dist="38100" dir="2700000" algn="tl">
                    <a:srgbClr val="000000">
                      <a:alpha val="43137"/>
                    </a:srgbClr>
                  </a:outerShdw>
                </a:effectLst>
                <a:latin typeface="+mn-lt"/>
                <a:cs typeface="Arial Rounded MT Bold"/>
              </a:rPr>
              <a:t>AIRE</a:t>
            </a:r>
            <a:endParaRPr lang="es-ES_tradnl" sz="4800" b="1" dirty="0">
              <a:solidFill>
                <a:schemeClr val="accent2">
                  <a:lumMod val="20000"/>
                  <a:lumOff val="80000"/>
                </a:schemeClr>
              </a:solidFill>
              <a:effectLst>
                <a:outerShdw blurRad="38100" dist="38100" dir="2700000" algn="tl">
                  <a:srgbClr val="000000">
                    <a:alpha val="43137"/>
                  </a:srgbClr>
                </a:outerShdw>
              </a:effectLst>
              <a:latin typeface="+mn-lt"/>
              <a:cs typeface="Arial Rounded MT Bold"/>
            </a:endParaRPr>
          </a:p>
        </p:txBody>
      </p:sp>
    </p:spTree>
    <p:extLst>
      <p:ext uri="{BB962C8B-B14F-4D97-AF65-F5344CB8AC3E}">
        <p14:creationId xmlns:p14="http://schemas.microsoft.com/office/powerpoint/2010/main" val="10743572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6511" y="-20538"/>
            <a:ext cx="4644009" cy="5143500"/>
          </a:xfrm>
          <a:prstGeom prst="rect">
            <a:avLst/>
          </a:prstGeom>
          <a:solidFill>
            <a:srgbClr val="F0D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3 Rectángulo"/>
          <p:cNvSpPr/>
          <p:nvPr/>
        </p:nvSpPr>
        <p:spPr>
          <a:xfrm>
            <a:off x="107504" y="0"/>
            <a:ext cx="9032064" cy="5143500"/>
          </a:xfrm>
          <a:prstGeom prst="rect">
            <a:avLst/>
          </a:prstGeom>
          <a:solidFill>
            <a:srgbClr val="F0D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Subtítulo 2"/>
          <p:cNvSpPr txBox="1">
            <a:spLocks/>
          </p:cNvSpPr>
          <p:nvPr/>
        </p:nvSpPr>
        <p:spPr>
          <a:xfrm>
            <a:off x="539554" y="34564"/>
            <a:ext cx="8457966" cy="498545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b="1" dirty="0" smtClean="0">
                <a:latin typeface="Playfair Display" charset="0"/>
              </a:rPr>
              <a:t>Quintero, Ventanas, </a:t>
            </a:r>
            <a:r>
              <a:rPr lang="es-ES" sz="2400" b="1" dirty="0" err="1" smtClean="0">
                <a:latin typeface="Playfair Display" charset="0"/>
              </a:rPr>
              <a:t>Puchuncaví</a:t>
            </a:r>
            <a:endParaRPr lang="es-ES" sz="2400" b="1" dirty="0" smtClean="0">
              <a:latin typeface="Playfair Display" charset="0"/>
            </a:endParaRPr>
          </a:p>
          <a:p>
            <a:pPr algn="just"/>
            <a:endParaRPr lang="es-ES" sz="2300" dirty="0">
              <a:latin typeface="Playfair Display" charset="0"/>
            </a:endParaRPr>
          </a:p>
        </p:txBody>
      </p:sp>
      <p:pic>
        <p:nvPicPr>
          <p:cNvPr id="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629222"/>
            <a:ext cx="5614373" cy="42107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744865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sz="quarter" idx="4294967295"/>
          </p:nvPr>
        </p:nvPicPr>
        <p:blipFill rotWithShape="1">
          <a:blip r:embed="rId2" cstate="print">
            <a:extLst>
              <a:ext uri="{28A0092B-C50C-407E-A947-70E740481C1C}">
                <a14:useLocalDpi xmlns:a14="http://schemas.microsoft.com/office/drawing/2010/main" val="0"/>
              </a:ext>
            </a:extLst>
          </a:blip>
          <a:srcRect l="19262" t="-46" r="18871" b="3516"/>
          <a:stretch/>
        </p:blipFill>
        <p:spPr>
          <a:xfrm>
            <a:off x="0" y="0"/>
            <a:ext cx="9144000" cy="5234940"/>
          </a:xfrm>
          <a:prstGeom prst="rect">
            <a:avLst/>
          </a:prstGeom>
          <a:solidFill>
            <a:srgbClr val="FFC000"/>
          </a:solidFill>
          <a:ln>
            <a:solidFill>
              <a:schemeClr val="accent2">
                <a:lumMod val="75000"/>
              </a:schemeClr>
            </a:solidFill>
          </a:ln>
        </p:spPr>
      </p:pic>
      <p:sp>
        <p:nvSpPr>
          <p:cNvPr id="5" name="4 Forma libre"/>
          <p:cNvSpPr/>
          <p:nvPr/>
        </p:nvSpPr>
        <p:spPr>
          <a:xfrm>
            <a:off x="8572500" y="2149733"/>
            <a:ext cx="457200" cy="337021"/>
          </a:xfrm>
          <a:custGeom>
            <a:avLst/>
            <a:gdLst>
              <a:gd name="connsiteX0" fmla="*/ 171450 w 457200"/>
              <a:gd name="connsiteY0" fmla="*/ 42862 h 472458"/>
              <a:gd name="connsiteX1" fmla="*/ 195263 w 457200"/>
              <a:gd name="connsiteY1" fmla="*/ 66675 h 472458"/>
              <a:gd name="connsiteX2" fmla="*/ 219075 w 457200"/>
              <a:gd name="connsiteY2" fmla="*/ 71437 h 472458"/>
              <a:gd name="connsiteX3" fmla="*/ 280988 w 457200"/>
              <a:gd name="connsiteY3" fmla="*/ 76200 h 472458"/>
              <a:gd name="connsiteX4" fmla="*/ 304800 w 457200"/>
              <a:gd name="connsiteY4" fmla="*/ 90487 h 472458"/>
              <a:gd name="connsiteX5" fmla="*/ 323850 w 457200"/>
              <a:gd name="connsiteY5" fmla="*/ 95250 h 472458"/>
              <a:gd name="connsiteX6" fmla="*/ 400050 w 457200"/>
              <a:gd name="connsiteY6" fmla="*/ 100012 h 472458"/>
              <a:gd name="connsiteX7" fmla="*/ 428625 w 457200"/>
              <a:gd name="connsiteY7" fmla="*/ 119062 h 472458"/>
              <a:gd name="connsiteX8" fmla="*/ 442913 w 457200"/>
              <a:gd name="connsiteY8" fmla="*/ 123825 h 472458"/>
              <a:gd name="connsiteX9" fmla="*/ 457200 w 457200"/>
              <a:gd name="connsiteY9" fmla="*/ 133350 h 472458"/>
              <a:gd name="connsiteX10" fmla="*/ 447675 w 457200"/>
              <a:gd name="connsiteY10" fmla="*/ 157162 h 472458"/>
              <a:gd name="connsiteX11" fmla="*/ 438150 w 457200"/>
              <a:gd name="connsiteY11" fmla="*/ 209550 h 472458"/>
              <a:gd name="connsiteX12" fmla="*/ 428625 w 457200"/>
              <a:gd name="connsiteY12" fmla="*/ 228600 h 472458"/>
              <a:gd name="connsiteX13" fmla="*/ 419100 w 457200"/>
              <a:gd name="connsiteY13" fmla="*/ 276225 h 472458"/>
              <a:gd name="connsiteX14" fmla="*/ 347663 w 457200"/>
              <a:gd name="connsiteY14" fmla="*/ 385762 h 472458"/>
              <a:gd name="connsiteX15" fmla="*/ 323850 w 457200"/>
              <a:gd name="connsiteY15" fmla="*/ 438150 h 472458"/>
              <a:gd name="connsiteX16" fmla="*/ 328613 w 457200"/>
              <a:gd name="connsiteY16" fmla="*/ 457200 h 472458"/>
              <a:gd name="connsiteX17" fmla="*/ 333375 w 457200"/>
              <a:gd name="connsiteY17" fmla="*/ 471487 h 472458"/>
              <a:gd name="connsiteX18" fmla="*/ 295275 w 457200"/>
              <a:gd name="connsiteY18" fmla="*/ 466725 h 472458"/>
              <a:gd name="connsiteX19" fmla="*/ 233363 w 457200"/>
              <a:gd name="connsiteY19" fmla="*/ 461962 h 472458"/>
              <a:gd name="connsiteX20" fmla="*/ 219075 w 457200"/>
              <a:gd name="connsiteY20" fmla="*/ 452437 h 472458"/>
              <a:gd name="connsiteX21" fmla="*/ 185738 w 457200"/>
              <a:gd name="connsiteY21" fmla="*/ 442912 h 472458"/>
              <a:gd name="connsiteX22" fmla="*/ 152400 w 457200"/>
              <a:gd name="connsiteY22" fmla="*/ 400050 h 472458"/>
              <a:gd name="connsiteX23" fmla="*/ 128588 w 457200"/>
              <a:gd name="connsiteY23" fmla="*/ 390525 h 472458"/>
              <a:gd name="connsiteX24" fmla="*/ 33338 w 457200"/>
              <a:gd name="connsiteY24" fmla="*/ 366712 h 472458"/>
              <a:gd name="connsiteX25" fmla="*/ 19050 w 457200"/>
              <a:gd name="connsiteY25" fmla="*/ 352425 h 472458"/>
              <a:gd name="connsiteX26" fmla="*/ 4763 w 457200"/>
              <a:gd name="connsiteY26" fmla="*/ 347662 h 472458"/>
              <a:gd name="connsiteX27" fmla="*/ 0 w 457200"/>
              <a:gd name="connsiteY27" fmla="*/ 333375 h 472458"/>
              <a:gd name="connsiteX28" fmla="*/ 19050 w 457200"/>
              <a:gd name="connsiteY28" fmla="*/ 314325 h 472458"/>
              <a:gd name="connsiteX29" fmla="*/ 47625 w 457200"/>
              <a:gd name="connsiteY29" fmla="*/ 271462 h 472458"/>
              <a:gd name="connsiteX30" fmla="*/ 66675 w 457200"/>
              <a:gd name="connsiteY30" fmla="*/ 233362 h 472458"/>
              <a:gd name="connsiteX31" fmla="*/ 114300 w 457200"/>
              <a:gd name="connsiteY31" fmla="*/ 157162 h 472458"/>
              <a:gd name="connsiteX32" fmla="*/ 128588 w 457200"/>
              <a:gd name="connsiteY32" fmla="*/ 123825 h 472458"/>
              <a:gd name="connsiteX33" fmla="*/ 138113 w 457200"/>
              <a:gd name="connsiteY33" fmla="*/ 100012 h 472458"/>
              <a:gd name="connsiteX34" fmla="*/ 142875 w 457200"/>
              <a:gd name="connsiteY34" fmla="*/ 71437 h 472458"/>
              <a:gd name="connsiteX35" fmla="*/ 147638 w 457200"/>
              <a:gd name="connsiteY35" fmla="*/ 52387 h 472458"/>
              <a:gd name="connsiteX36" fmla="*/ 171450 w 457200"/>
              <a:gd name="connsiteY36" fmla="*/ 42862 h 472458"/>
              <a:gd name="connsiteX37" fmla="*/ 204788 w 457200"/>
              <a:gd name="connsiteY37" fmla="*/ 9525 h 472458"/>
              <a:gd name="connsiteX38" fmla="*/ 219075 w 457200"/>
              <a:gd name="connsiteY38" fmla="*/ 0 h 47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57200" h="472458">
                <a:moveTo>
                  <a:pt x="171450" y="42862"/>
                </a:moveTo>
                <a:cubicBezTo>
                  <a:pt x="179388" y="50800"/>
                  <a:pt x="185637" y="60899"/>
                  <a:pt x="195263" y="66675"/>
                </a:cubicBezTo>
                <a:cubicBezTo>
                  <a:pt x="202204" y="70840"/>
                  <a:pt x="211030" y="70543"/>
                  <a:pt x="219075" y="71437"/>
                </a:cubicBezTo>
                <a:cubicBezTo>
                  <a:pt x="239647" y="73723"/>
                  <a:pt x="260350" y="74612"/>
                  <a:pt x="280988" y="76200"/>
                </a:cubicBezTo>
                <a:cubicBezTo>
                  <a:pt x="288925" y="80962"/>
                  <a:pt x="296341" y="86728"/>
                  <a:pt x="304800" y="90487"/>
                </a:cubicBezTo>
                <a:cubicBezTo>
                  <a:pt x="310781" y="93145"/>
                  <a:pt x="317337" y="94599"/>
                  <a:pt x="323850" y="95250"/>
                </a:cubicBezTo>
                <a:cubicBezTo>
                  <a:pt x="349173" y="97782"/>
                  <a:pt x="374650" y="98425"/>
                  <a:pt x="400050" y="100012"/>
                </a:cubicBezTo>
                <a:cubicBezTo>
                  <a:pt x="434024" y="111337"/>
                  <a:pt x="392950" y="95279"/>
                  <a:pt x="428625" y="119062"/>
                </a:cubicBezTo>
                <a:cubicBezTo>
                  <a:pt x="432802" y="121847"/>
                  <a:pt x="438423" y="121580"/>
                  <a:pt x="442913" y="123825"/>
                </a:cubicBezTo>
                <a:cubicBezTo>
                  <a:pt x="448032" y="126385"/>
                  <a:pt x="452438" y="130175"/>
                  <a:pt x="457200" y="133350"/>
                </a:cubicBezTo>
                <a:cubicBezTo>
                  <a:pt x="454025" y="141287"/>
                  <a:pt x="449924" y="148914"/>
                  <a:pt x="447675" y="157162"/>
                </a:cubicBezTo>
                <a:cubicBezTo>
                  <a:pt x="444071" y="170376"/>
                  <a:pt x="442720" y="195839"/>
                  <a:pt x="438150" y="209550"/>
                </a:cubicBezTo>
                <a:cubicBezTo>
                  <a:pt x="435905" y="216285"/>
                  <a:pt x="431800" y="222250"/>
                  <a:pt x="428625" y="228600"/>
                </a:cubicBezTo>
                <a:cubicBezTo>
                  <a:pt x="425450" y="244475"/>
                  <a:pt x="428813" y="263273"/>
                  <a:pt x="419100" y="276225"/>
                </a:cubicBezTo>
                <a:cubicBezTo>
                  <a:pt x="391946" y="312431"/>
                  <a:pt x="370680" y="339728"/>
                  <a:pt x="347663" y="385762"/>
                </a:cubicBezTo>
                <a:cubicBezTo>
                  <a:pt x="326368" y="428352"/>
                  <a:pt x="333103" y="410392"/>
                  <a:pt x="323850" y="438150"/>
                </a:cubicBezTo>
                <a:cubicBezTo>
                  <a:pt x="325438" y="444500"/>
                  <a:pt x="326815" y="450906"/>
                  <a:pt x="328613" y="457200"/>
                </a:cubicBezTo>
                <a:cubicBezTo>
                  <a:pt x="329992" y="462027"/>
                  <a:pt x="338202" y="470108"/>
                  <a:pt x="333375" y="471487"/>
                </a:cubicBezTo>
                <a:cubicBezTo>
                  <a:pt x="321069" y="475003"/>
                  <a:pt x="308016" y="467938"/>
                  <a:pt x="295275" y="466725"/>
                </a:cubicBezTo>
                <a:cubicBezTo>
                  <a:pt x="274670" y="464763"/>
                  <a:pt x="254000" y="463550"/>
                  <a:pt x="233363" y="461962"/>
                </a:cubicBezTo>
                <a:cubicBezTo>
                  <a:pt x="228600" y="458787"/>
                  <a:pt x="224195" y="454997"/>
                  <a:pt x="219075" y="452437"/>
                </a:cubicBezTo>
                <a:cubicBezTo>
                  <a:pt x="212246" y="449022"/>
                  <a:pt x="191837" y="444437"/>
                  <a:pt x="185738" y="442912"/>
                </a:cubicBezTo>
                <a:cubicBezTo>
                  <a:pt x="179254" y="433186"/>
                  <a:pt x="165192" y="408045"/>
                  <a:pt x="152400" y="400050"/>
                </a:cubicBezTo>
                <a:cubicBezTo>
                  <a:pt x="145151" y="395519"/>
                  <a:pt x="136740" y="393099"/>
                  <a:pt x="128588" y="390525"/>
                </a:cubicBezTo>
                <a:cubicBezTo>
                  <a:pt x="67950" y="371376"/>
                  <a:pt x="78312" y="374208"/>
                  <a:pt x="33338" y="366712"/>
                </a:cubicBezTo>
                <a:cubicBezTo>
                  <a:pt x="28575" y="361950"/>
                  <a:pt x="24654" y="356161"/>
                  <a:pt x="19050" y="352425"/>
                </a:cubicBezTo>
                <a:cubicBezTo>
                  <a:pt x="14873" y="349640"/>
                  <a:pt x="8313" y="351212"/>
                  <a:pt x="4763" y="347662"/>
                </a:cubicBezTo>
                <a:cubicBezTo>
                  <a:pt x="1213" y="344112"/>
                  <a:pt x="1588" y="338137"/>
                  <a:pt x="0" y="333375"/>
                </a:cubicBezTo>
                <a:cubicBezTo>
                  <a:pt x="14196" y="290789"/>
                  <a:pt x="-7845" y="344209"/>
                  <a:pt x="19050" y="314325"/>
                </a:cubicBezTo>
                <a:cubicBezTo>
                  <a:pt x="30537" y="301561"/>
                  <a:pt x="38919" y="286263"/>
                  <a:pt x="47625" y="271462"/>
                </a:cubicBezTo>
                <a:cubicBezTo>
                  <a:pt x="54824" y="259223"/>
                  <a:pt x="59630" y="245690"/>
                  <a:pt x="66675" y="233362"/>
                </a:cubicBezTo>
                <a:cubicBezTo>
                  <a:pt x="79128" y="211570"/>
                  <a:pt x="107112" y="178723"/>
                  <a:pt x="114300" y="157162"/>
                </a:cubicBezTo>
                <a:cubicBezTo>
                  <a:pt x="124084" y="127813"/>
                  <a:pt x="112892" y="159142"/>
                  <a:pt x="128588" y="123825"/>
                </a:cubicBezTo>
                <a:cubicBezTo>
                  <a:pt x="132060" y="116013"/>
                  <a:pt x="134938" y="107950"/>
                  <a:pt x="138113" y="100012"/>
                </a:cubicBezTo>
                <a:cubicBezTo>
                  <a:pt x="139700" y="90487"/>
                  <a:pt x="140981" y="80906"/>
                  <a:pt x="142875" y="71437"/>
                </a:cubicBezTo>
                <a:cubicBezTo>
                  <a:pt x="144159" y="65019"/>
                  <a:pt x="143010" y="57015"/>
                  <a:pt x="147638" y="52387"/>
                </a:cubicBezTo>
                <a:cubicBezTo>
                  <a:pt x="153683" y="46342"/>
                  <a:pt x="163513" y="46037"/>
                  <a:pt x="171450" y="42862"/>
                </a:cubicBezTo>
                <a:cubicBezTo>
                  <a:pt x="182563" y="31750"/>
                  <a:pt x="193107" y="20038"/>
                  <a:pt x="204788" y="9525"/>
                </a:cubicBezTo>
                <a:cubicBezTo>
                  <a:pt x="209042" y="5696"/>
                  <a:pt x="219075" y="0"/>
                  <a:pt x="219075" y="0"/>
                </a:cubicBezTo>
              </a:path>
            </a:pathLst>
          </a:custGeom>
          <a:solidFill>
            <a:srgbClr val="FFFF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13 Rectángulo"/>
          <p:cNvSpPr/>
          <p:nvPr/>
        </p:nvSpPr>
        <p:spPr>
          <a:xfrm>
            <a:off x="6444208" y="643375"/>
            <a:ext cx="288032" cy="308195"/>
          </a:xfrm>
          <a:prstGeom prst="rect">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14 Forma libre"/>
          <p:cNvSpPr/>
          <p:nvPr/>
        </p:nvSpPr>
        <p:spPr>
          <a:xfrm>
            <a:off x="4678650" y="773843"/>
            <a:ext cx="746791" cy="646334"/>
          </a:xfrm>
          <a:custGeom>
            <a:avLst/>
            <a:gdLst>
              <a:gd name="connsiteX0" fmla="*/ 22891 w 746791"/>
              <a:gd name="connsiteY0" fmla="*/ 3104 h 906074"/>
              <a:gd name="connsiteX1" fmla="*/ 57181 w 746791"/>
              <a:gd name="connsiteY1" fmla="*/ 10724 h 906074"/>
              <a:gd name="connsiteX2" fmla="*/ 64801 w 746791"/>
              <a:gd name="connsiteY2" fmla="*/ 22154 h 906074"/>
              <a:gd name="connsiteX3" fmla="*/ 99091 w 746791"/>
              <a:gd name="connsiteY3" fmla="*/ 29774 h 906074"/>
              <a:gd name="connsiteX4" fmla="*/ 121951 w 746791"/>
              <a:gd name="connsiteY4" fmla="*/ 41204 h 906074"/>
              <a:gd name="connsiteX5" fmla="*/ 141001 w 746791"/>
              <a:gd name="connsiteY5" fmla="*/ 45014 h 906074"/>
              <a:gd name="connsiteX6" fmla="*/ 156241 w 746791"/>
              <a:gd name="connsiteY6" fmla="*/ 48824 h 906074"/>
              <a:gd name="connsiteX7" fmla="*/ 179101 w 746791"/>
              <a:gd name="connsiteY7" fmla="*/ 56444 h 906074"/>
              <a:gd name="connsiteX8" fmla="*/ 205771 w 746791"/>
              <a:gd name="connsiteY8" fmla="*/ 86924 h 906074"/>
              <a:gd name="connsiteX9" fmla="*/ 240061 w 746791"/>
              <a:gd name="connsiteY9" fmla="*/ 98354 h 906074"/>
              <a:gd name="connsiteX10" fmla="*/ 266731 w 746791"/>
              <a:gd name="connsiteY10" fmla="*/ 102164 h 906074"/>
              <a:gd name="connsiteX11" fmla="*/ 293401 w 746791"/>
              <a:gd name="connsiteY11" fmla="*/ 113594 h 906074"/>
              <a:gd name="connsiteX12" fmla="*/ 316261 w 746791"/>
              <a:gd name="connsiteY12" fmla="*/ 121214 h 906074"/>
              <a:gd name="connsiteX13" fmla="*/ 339121 w 746791"/>
              <a:gd name="connsiteY13" fmla="*/ 132644 h 906074"/>
              <a:gd name="connsiteX14" fmla="*/ 361981 w 746791"/>
              <a:gd name="connsiteY14" fmla="*/ 140264 h 906074"/>
              <a:gd name="connsiteX15" fmla="*/ 384841 w 746791"/>
              <a:gd name="connsiteY15" fmla="*/ 155504 h 906074"/>
              <a:gd name="connsiteX16" fmla="*/ 392461 w 746791"/>
              <a:gd name="connsiteY16" fmla="*/ 166934 h 906074"/>
              <a:gd name="connsiteX17" fmla="*/ 441991 w 746791"/>
              <a:gd name="connsiteY17" fmla="*/ 182174 h 906074"/>
              <a:gd name="connsiteX18" fmla="*/ 453421 w 746791"/>
              <a:gd name="connsiteY18" fmla="*/ 185984 h 906074"/>
              <a:gd name="connsiteX19" fmla="*/ 476281 w 746791"/>
              <a:gd name="connsiteY19" fmla="*/ 197414 h 906074"/>
              <a:gd name="connsiteX20" fmla="*/ 506761 w 746791"/>
              <a:gd name="connsiteY20" fmla="*/ 205034 h 906074"/>
              <a:gd name="connsiteX21" fmla="*/ 529621 w 746791"/>
              <a:gd name="connsiteY21" fmla="*/ 224084 h 906074"/>
              <a:gd name="connsiteX22" fmla="*/ 541051 w 746791"/>
              <a:gd name="connsiteY22" fmla="*/ 227894 h 906074"/>
              <a:gd name="connsiteX23" fmla="*/ 556291 w 746791"/>
              <a:gd name="connsiteY23" fmla="*/ 250754 h 906074"/>
              <a:gd name="connsiteX24" fmla="*/ 560101 w 746791"/>
              <a:gd name="connsiteY24" fmla="*/ 262184 h 906074"/>
              <a:gd name="connsiteX25" fmla="*/ 582961 w 746791"/>
              <a:gd name="connsiteY25" fmla="*/ 285044 h 906074"/>
              <a:gd name="connsiteX26" fmla="*/ 598201 w 746791"/>
              <a:gd name="connsiteY26" fmla="*/ 288854 h 906074"/>
              <a:gd name="connsiteX27" fmla="*/ 609631 w 746791"/>
              <a:gd name="connsiteY27" fmla="*/ 296474 h 906074"/>
              <a:gd name="connsiteX28" fmla="*/ 621061 w 746791"/>
              <a:gd name="connsiteY28" fmla="*/ 300284 h 906074"/>
              <a:gd name="connsiteX29" fmla="*/ 624871 w 746791"/>
              <a:gd name="connsiteY29" fmla="*/ 311714 h 906074"/>
              <a:gd name="connsiteX30" fmla="*/ 632491 w 746791"/>
              <a:gd name="connsiteY30" fmla="*/ 323144 h 906074"/>
              <a:gd name="connsiteX31" fmla="*/ 636301 w 746791"/>
              <a:gd name="connsiteY31" fmla="*/ 342194 h 906074"/>
              <a:gd name="connsiteX32" fmla="*/ 659161 w 746791"/>
              <a:gd name="connsiteY32" fmla="*/ 365054 h 906074"/>
              <a:gd name="connsiteX33" fmla="*/ 670591 w 746791"/>
              <a:gd name="connsiteY33" fmla="*/ 372674 h 906074"/>
              <a:gd name="connsiteX34" fmla="*/ 678211 w 746791"/>
              <a:gd name="connsiteY34" fmla="*/ 410774 h 906074"/>
              <a:gd name="connsiteX35" fmla="*/ 674401 w 746791"/>
              <a:gd name="connsiteY35" fmla="*/ 448874 h 906074"/>
              <a:gd name="connsiteX36" fmla="*/ 716311 w 746791"/>
              <a:gd name="connsiteY36" fmla="*/ 486974 h 906074"/>
              <a:gd name="connsiteX37" fmla="*/ 742981 w 746791"/>
              <a:gd name="connsiteY37" fmla="*/ 570794 h 906074"/>
              <a:gd name="connsiteX38" fmla="*/ 746791 w 746791"/>
              <a:gd name="connsiteY38" fmla="*/ 582224 h 906074"/>
              <a:gd name="connsiteX39" fmla="*/ 735361 w 746791"/>
              <a:gd name="connsiteY39" fmla="*/ 650804 h 906074"/>
              <a:gd name="connsiteX40" fmla="*/ 720121 w 746791"/>
              <a:gd name="connsiteY40" fmla="*/ 666044 h 906074"/>
              <a:gd name="connsiteX41" fmla="*/ 716311 w 746791"/>
              <a:gd name="connsiteY41" fmla="*/ 677474 h 906074"/>
              <a:gd name="connsiteX42" fmla="*/ 697261 w 746791"/>
              <a:gd name="connsiteY42" fmla="*/ 711764 h 906074"/>
              <a:gd name="connsiteX43" fmla="*/ 693451 w 746791"/>
              <a:gd name="connsiteY43" fmla="*/ 734624 h 906074"/>
              <a:gd name="connsiteX44" fmla="*/ 678211 w 746791"/>
              <a:gd name="connsiteY44" fmla="*/ 776534 h 906074"/>
              <a:gd name="connsiteX45" fmla="*/ 670591 w 746791"/>
              <a:gd name="connsiteY45" fmla="*/ 810824 h 906074"/>
              <a:gd name="connsiteX46" fmla="*/ 666781 w 746791"/>
              <a:gd name="connsiteY46" fmla="*/ 826064 h 906074"/>
              <a:gd name="connsiteX47" fmla="*/ 647731 w 746791"/>
              <a:gd name="connsiteY47" fmla="*/ 848924 h 906074"/>
              <a:gd name="connsiteX48" fmla="*/ 640111 w 746791"/>
              <a:gd name="connsiteY48" fmla="*/ 864164 h 906074"/>
              <a:gd name="connsiteX49" fmla="*/ 624871 w 746791"/>
              <a:gd name="connsiteY49" fmla="*/ 906074 h 906074"/>
              <a:gd name="connsiteX50" fmla="*/ 514381 w 746791"/>
              <a:gd name="connsiteY50" fmla="*/ 902264 h 906074"/>
              <a:gd name="connsiteX51" fmla="*/ 480091 w 746791"/>
              <a:gd name="connsiteY51" fmla="*/ 890834 h 906074"/>
              <a:gd name="connsiteX52" fmla="*/ 457231 w 746791"/>
              <a:gd name="connsiteY52" fmla="*/ 887024 h 906074"/>
              <a:gd name="connsiteX53" fmla="*/ 441991 w 746791"/>
              <a:gd name="connsiteY53" fmla="*/ 883214 h 906074"/>
              <a:gd name="connsiteX54" fmla="*/ 365791 w 746791"/>
              <a:gd name="connsiteY54" fmla="*/ 879404 h 906074"/>
              <a:gd name="connsiteX55" fmla="*/ 335311 w 746791"/>
              <a:gd name="connsiteY55" fmla="*/ 875594 h 906074"/>
              <a:gd name="connsiteX56" fmla="*/ 160051 w 746791"/>
              <a:gd name="connsiteY56" fmla="*/ 867974 h 906074"/>
              <a:gd name="connsiteX57" fmla="*/ 156241 w 746791"/>
              <a:gd name="connsiteY57" fmla="*/ 856544 h 906074"/>
              <a:gd name="connsiteX58" fmla="*/ 160051 w 746791"/>
              <a:gd name="connsiteY58" fmla="*/ 845114 h 906074"/>
              <a:gd name="connsiteX59" fmla="*/ 167671 w 746791"/>
              <a:gd name="connsiteY59" fmla="*/ 814634 h 906074"/>
              <a:gd name="connsiteX60" fmla="*/ 167671 w 746791"/>
              <a:gd name="connsiteY60" fmla="*/ 635564 h 906074"/>
              <a:gd name="connsiteX61" fmla="*/ 160051 w 746791"/>
              <a:gd name="connsiteY61" fmla="*/ 612704 h 906074"/>
              <a:gd name="connsiteX62" fmla="*/ 156241 w 746791"/>
              <a:gd name="connsiteY62" fmla="*/ 589844 h 906074"/>
              <a:gd name="connsiteX63" fmla="*/ 57181 w 746791"/>
              <a:gd name="connsiteY63" fmla="*/ 586034 h 906074"/>
              <a:gd name="connsiteX64" fmla="*/ 49561 w 746791"/>
              <a:gd name="connsiteY64" fmla="*/ 486974 h 906074"/>
              <a:gd name="connsiteX65" fmla="*/ 45751 w 746791"/>
              <a:gd name="connsiteY65" fmla="*/ 460304 h 906074"/>
              <a:gd name="connsiteX66" fmla="*/ 38131 w 746791"/>
              <a:gd name="connsiteY66" fmla="*/ 437444 h 906074"/>
              <a:gd name="connsiteX67" fmla="*/ 34321 w 746791"/>
              <a:gd name="connsiteY67" fmla="*/ 422204 h 906074"/>
              <a:gd name="connsiteX68" fmla="*/ 30511 w 746791"/>
              <a:gd name="connsiteY68" fmla="*/ 399344 h 906074"/>
              <a:gd name="connsiteX69" fmla="*/ 22891 w 746791"/>
              <a:gd name="connsiteY69" fmla="*/ 387914 h 906074"/>
              <a:gd name="connsiteX70" fmla="*/ 15271 w 746791"/>
              <a:gd name="connsiteY70" fmla="*/ 189794 h 906074"/>
              <a:gd name="connsiteX71" fmla="*/ 7651 w 746791"/>
              <a:gd name="connsiteY71" fmla="*/ 144074 h 906074"/>
              <a:gd name="connsiteX72" fmla="*/ 3841 w 746791"/>
              <a:gd name="connsiteY72" fmla="*/ 14534 h 906074"/>
              <a:gd name="connsiteX73" fmla="*/ 31 w 746791"/>
              <a:gd name="connsiteY73" fmla="*/ 3104 h 906074"/>
              <a:gd name="connsiteX74" fmla="*/ 22891 w 746791"/>
              <a:gd name="connsiteY74" fmla="*/ 3104 h 90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46791" h="906074">
                <a:moveTo>
                  <a:pt x="22891" y="3104"/>
                </a:moveTo>
                <a:cubicBezTo>
                  <a:pt x="32416" y="4374"/>
                  <a:pt x="46522" y="5879"/>
                  <a:pt x="57181" y="10724"/>
                </a:cubicBezTo>
                <a:cubicBezTo>
                  <a:pt x="61350" y="12619"/>
                  <a:pt x="60991" y="19614"/>
                  <a:pt x="64801" y="22154"/>
                </a:cubicBezTo>
                <a:cubicBezTo>
                  <a:pt x="67148" y="23718"/>
                  <a:pt x="98621" y="29656"/>
                  <a:pt x="99091" y="29774"/>
                </a:cubicBezTo>
                <a:cubicBezTo>
                  <a:pt x="134579" y="38646"/>
                  <a:pt x="84702" y="27236"/>
                  <a:pt x="121951" y="41204"/>
                </a:cubicBezTo>
                <a:cubicBezTo>
                  <a:pt x="128014" y="43478"/>
                  <a:pt x="134679" y="43609"/>
                  <a:pt x="141001" y="45014"/>
                </a:cubicBezTo>
                <a:cubicBezTo>
                  <a:pt x="146113" y="46150"/>
                  <a:pt x="151225" y="47319"/>
                  <a:pt x="156241" y="48824"/>
                </a:cubicBezTo>
                <a:cubicBezTo>
                  <a:pt x="163934" y="51132"/>
                  <a:pt x="179101" y="56444"/>
                  <a:pt x="179101" y="56444"/>
                </a:cubicBezTo>
                <a:cubicBezTo>
                  <a:pt x="215388" y="83660"/>
                  <a:pt x="173437" y="49202"/>
                  <a:pt x="205771" y="86924"/>
                </a:cubicBezTo>
                <a:cubicBezTo>
                  <a:pt x="214607" y="97233"/>
                  <a:pt x="227904" y="96484"/>
                  <a:pt x="240061" y="98354"/>
                </a:cubicBezTo>
                <a:cubicBezTo>
                  <a:pt x="248937" y="99720"/>
                  <a:pt x="257841" y="100894"/>
                  <a:pt x="266731" y="102164"/>
                </a:cubicBezTo>
                <a:cubicBezTo>
                  <a:pt x="303524" y="114428"/>
                  <a:pt x="246321" y="94762"/>
                  <a:pt x="293401" y="113594"/>
                </a:cubicBezTo>
                <a:cubicBezTo>
                  <a:pt x="300859" y="116577"/>
                  <a:pt x="309077" y="117622"/>
                  <a:pt x="316261" y="121214"/>
                </a:cubicBezTo>
                <a:cubicBezTo>
                  <a:pt x="323881" y="125024"/>
                  <a:pt x="331257" y="129367"/>
                  <a:pt x="339121" y="132644"/>
                </a:cubicBezTo>
                <a:cubicBezTo>
                  <a:pt x="346535" y="135733"/>
                  <a:pt x="355298" y="135809"/>
                  <a:pt x="361981" y="140264"/>
                </a:cubicBezTo>
                <a:lnTo>
                  <a:pt x="384841" y="155504"/>
                </a:lnTo>
                <a:cubicBezTo>
                  <a:pt x="387381" y="159314"/>
                  <a:pt x="389223" y="163696"/>
                  <a:pt x="392461" y="166934"/>
                </a:cubicBezTo>
                <a:cubicBezTo>
                  <a:pt x="405252" y="179725"/>
                  <a:pt x="425732" y="179851"/>
                  <a:pt x="441991" y="182174"/>
                </a:cubicBezTo>
                <a:cubicBezTo>
                  <a:pt x="445801" y="183444"/>
                  <a:pt x="449829" y="184188"/>
                  <a:pt x="453421" y="185984"/>
                </a:cubicBezTo>
                <a:cubicBezTo>
                  <a:pt x="472045" y="195296"/>
                  <a:pt x="457128" y="192626"/>
                  <a:pt x="476281" y="197414"/>
                </a:cubicBezTo>
                <a:cubicBezTo>
                  <a:pt x="484976" y="199588"/>
                  <a:pt x="498052" y="200679"/>
                  <a:pt x="506761" y="205034"/>
                </a:cubicBezTo>
                <a:cubicBezTo>
                  <a:pt x="531692" y="217499"/>
                  <a:pt x="504342" y="207232"/>
                  <a:pt x="529621" y="224084"/>
                </a:cubicBezTo>
                <a:cubicBezTo>
                  <a:pt x="532963" y="226312"/>
                  <a:pt x="537241" y="226624"/>
                  <a:pt x="541051" y="227894"/>
                </a:cubicBezTo>
                <a:cubicBezTo>
                  <a:pt x="546131" y="235514"/>
                  <a:pt x="553395" y="242066"/>
                  <a:pt x="556291" y="250754"/>
                </a:cubicBezTo>
                <a:cubicBezTo>
                  <a:pt x="557561" y="254564"/>
                  <a:pt x="558305" y="258592"/>
                  <a:pt x="560101" y="262184"/>
                </a:cubicBezTo>
                <a:cubicBezTo>
                  <a:pt x="565257" y="272497"/>
                  <a:pt x="572359" y="279743"/>
                  <a:pt x="582961" y="285044"/>
                </a:cubicBezTo>
                <a:cubicBezTo>
                  <a:pt x="587645" y="287386"/>
                  <a:pt x="593121" y="287584"/>
                  <a:pt x="598201" y="288854"/>
                </a:cubicBezTo>
                <a:cubicBezTo>
                  <a:pt x="602011" y="291394"/>
                  <a:pt x="605535" y="294426"/>
                  <a:pt x="609631" y="296474"/>
                </a:cubicBezTo>
                <a:cubicBezTo>
                  <a:pt x="613223" y="298270"/>
                  <a:pt x="618221" y="297444"/>
                  <a:pt x="621061" y="300284"/>
                </a:cubicBezTo>
                <a:cubicBezTo>
                  <a:pt x="623901" y="303124"/>
                  <a:pt x="623075" y="308122"/>
                  <a:pt x="624871" y="311714"/>
                </a:cubicBezTo>
                <a:cubicBezTo>
                  <a:pt x="626919" y="315810"/>
                  <a:pt x="629951" y="319334"/>
                  <a:pt x="632491" y="323144"/>
                </a:cubicBezTo>
                <a:cubicBezTo>
                  <a:pt x="633761" y="329494"/>
                  <a:pt x="634027" y="336131"/>
                  <a:pt x="636301" y="342194"/>
                </a:cubicBezTo>
                <a:cubicBezTo>
                  <a:pt x="640536" y="353487"/>
                  <a:pt x="649837" y="358394"/>
                  <a:pt x="659161" y="365054"/>
                </a:cubicBezTo>
                <a:cubicBezTo>
                  <a:pt x="662887" y="367716"/>
                  <a:pt x="666781" y="370134"/>
                  <a:pt x="670591" y="372674"/>
                </a:cubicBezTo>
                <a:cubicBezTo>
                  <a:pt x="675283" y="386750"/>
                  <a:pt x="678211" y="393262"/>
                  <a:pt x="678211" y="410774"/>
                </a:cubicBezTo>
                <a:cubicBezTo>
                  <a:pt x="678211" y="423537"/>
                  <a:pt x="675671" y="436174"/>
                  <a:pt x="674401" y="448874"/>
                </a:cubicBezTo>
                <a:cubicBezTo>
                  <a:pt x="679187" y="452862"/>
                  <a:pt x="712857" y="479752"/>
                  <a:pt x="716311" y="486974"/>
                </a:cubicBezTo>
                <a:cubicBezTo>
                  <a:pt x="740775" y="538125"/>
                  <a:pt x="733338" y="537044"/>
                  <a:pt x="742981" y="570794"/>
                </a:cubicBezTo>
                <a:cubicBezTo>
                  <a:pt x="744084" y="574656"/>
                  <a:pt x="745521" y="578414"/>
                  <a:pt x="746791" y="582224"/>
                </a:cubicBezTo>
                <a:cubicBezTo>
                  <a:pt x="746626" y="584205"/>
                  <a:pt x="745552" y="640613"/>
                  <a:pt x="735361" y="650804"/>
                </a:cubicBezTo>
                <a:lnTo>
                  <a:pt x="720121" y="666044"/>
                </a:lnTo>
                <a:cubicBezTo>
                  <a:pt x="718851" y="669854"/>
                  <a:pt x="718107" y="673882"/>
                  <a:pt x="716311" y="677474"/>
                </a:cubicBezTo>
                <a:cubicBezTo>
                  <a:pt x="710463" y="689169"/>
                  <a:pt x="702117" y="699624"/>
                  <a:pt x="697261" y="711764"/>
                </a:cubicBezTo>
                <a:cubicBezTo>
                  <a:pt x="694392" y="718937"/>
                  <a:pt x="695070" y="727070"/>
                  <a:pt x="693451" y="734624"/>
                </a:cubicBezTo>
                <a:cubicBezTo>
                  <a:pt x="686558" y="766789"/>
                  <a:pt x="690837" y="757596"/>
                  <a:pt x="678211" y="776534"/>
                </a:cubicBezTo>
                <a:cubicBezTo>
                  <a:pt x="668919" y="813701"/>
                  <a:pt x="680265" y="767292"/>
                  <a:pt x="670591" y="810824"/>
                </a:cubicBezTo>
                <a:cubicBezTo>
                  <a:pt x="669455" y="815936"/>
                  <a:pt x="668844" y="821251"/>
                  <a:pt x="666781" y="826064"/>
                </a:cubicBezTo>
                <a:cubicBezTo>
                  <a:pt x="660302" y="841182"/>
                  <a:pt x="657539" y="835192"/>
                  <a:pt x="647731" y="848924"/>
                </a:cubicBezTo>
                <a:cubicBezTo>
                  <a:pt x="644430" y="853546"/>
                  <a:pt x="641907" y="858776"/>
                  <a:pt x="640111" y="864164"/>
                </a:cubicBezTo>
                <a:cubicBezTo>
                  <a:pt x="625560" y="907817"/>
                  <a:pt x="640845" y="882113"/>
                  <a:pt x="624871" y="906074"/>
                </a:cubicBezTo>
                <a:cubicBezTo>
                  <a:pt x="588041" y="904804"/>
                  <a:pt x="551030" y="906122"/>
                  <a:pt x="514381" y="902264"/>
                </a:cubicBezTo>
                <a:cubicBezTo>
                  <a:pt x="502399" y="901003"/>
                  <a:pt x="491975" y="892815"/>
                  <a:pt x="480091" y="890834"/>
                </a:cubicBezTo>
                <a:cubicBezTo>
                  <a:pt x="472471" y="889564"/>
                  <a:pt x="464806" y="888539"/>
                  <a:pt x="457231" y="887024"/>
                </a:cubicBezTo>
                <a:cubicBezTo>
                  <a:pt x="452096" y="885997"/>
                  <a:pt x="447209" y="883649"/>
                  <a:pt x="441991" y="883214"/>
                </a:cubicBezTo>
                <a:cubicBezTo>
                  <a:pt x="416647" y="881102"/>
                  <a:pt x="391191" y="880674"/>
                  <a:pt x="365791" y="879404"/>
                </a:cubicBezTo>
                <a:cubicBezTo>
                  <a:pt x="355631" y="878134"/>
                  <a:pt x="345520" y="876379"/>
                  <a:pt x="335311" y="875594"/>
                </a:cubicBezTo>
                <a:cubicBezTo>
                  <a:pt x="285185" y="871738"/>
                  <a:pt x="205716" y="869605"/>
                  <a:pt x="160051" y="867974"/>
                </a:cubicBezTo>
                <a:cubicBezTo>
                  <a:pt x="158781" y="864164"/>
                  <a:pt x="156241" y="860560"/>
                  <a:pt x="156241" y="856544"/>
                </a:cubicBezTo>
                <a:cubicBezTo>
                  <a:pt x="156241" y="852528"/>
                  <a:pt x="159077" y="849010"/>
                  <a:pt x="160051" y="845114"/>
                </a:cubicBezTo>
                <a:lnTo>
                  <a:pt x="167671" y="814634"/>
                </a:lnTo>
                <a:cubicBezTo>
                  <a:pt x="175846" y="741055"/>
                  <a:pt x="175838" y="755349"/>
                  <a:pt x="167671" y="635564"/>
                </a:cubicBezTo>
                <a:cubicBezTo>
                  <a:pt x="167125" y="627550"/>
                  <a:pt x="161371" y="620627"/>
                  <a:pt x="160051" y="612704"/>
                </a:cubicBezTo>
                <a:cubicBezTo>
                  <a:pt x="158781" y="605084"/>
                  <a:pt x="163719" y="591783"/>
                  <a:pt x="156241" y="589844"/>
                </a:cubicBezTo>
                <a:cubicBezTo>
                  <a:pt x="124254" y="581551"/>
                  <a:pt x="90201" y="587304"/>
                  <a:pt x="57181" y="586034"/>
                </a:cubicBezTo>
                <a:cubicBezTo>
                  <a:pt x="52011" y="482632"/>
                  <a:pt x="57848" y="540839"/>
                  <a:pt x="49561" y="486974"/>
                </a:cubicBezTo>
                <a:cubicBezTo>
                  <a:pt x="48195" y="478098"/>
                  <a:pt x="47770" y="469054"/>
                  <a:pt x="45751" y="460304"/>
                </a:cubicBezTo>
                <a:cubicBezTo>
                  <a:pt x="43945" y="452478"/>
                  <a:pt x="40079" y="445236"/>
                  <a:pt x="38131" y="437444"/>
                </a:cubicBezTo>
                <a:cubicBezTo>
                  <a:pt x="36861" y="432364"/>
                  <a:pt x="35348" y="427339"/>
                  <a:pt x="34321" y="422204"/>
                </a:cubicBezTo>
                <a:cubicBezTo>
                  <a:pt x="32806" y="414629"/>
                  <a:pt x="32954" y="406673"/>
                  <a:pt x="30511" y="399344"/>
                </a:cubicBezTo>
                <a:cubicBezTo>
                  <a:pt x="29063" y="395000"/>
                  <a:pt x="25431" y="391724"/>
                  <a:pt x="22891" y="387914"/>
                </a:cubicBezTo>
                <a:cubicBezTo>
                  <a:pt x="21012" y="314637"/>
                  <a:pt x="22094" y="258022"/>
                  <a:pt x="15271" y="189794"/>
                </a:cubicBezTo>
                <a:cubicBezTo>
                  <a:pt x="13381" y="170891"/>
                  <a:pt x="11177" y="161706"/>
                  <a:pt x="7651" y="144074"/>
                </a:cubicBezTo>
                <a:cubicBezTo>
                  <a:pt x="6381" y="100894"/>
                  <a:pt x="6173" y="57670"/>
                  <a:pt x="3841" y="14534"/>
                </a:cubicBezTo>
                <a:cubicBezTo>
                  <a:pt x="3624" y="10524"/>
                  <a:pt x="529" y="7089"/>
                  <a:pt x="31" y="3104"/>
                </a:cubicBezTo>
                <a:cubicBezTo>
                  <a:pt x="-757" y="-3197"/>
                  <a:pt x="13366" y="1834"/>
                  <a:pt x="22891" y="3104"/>
                </a:cubicBezTo>
                <a:close/>
              </a:path>
            </a:pathLst>
          </a:cu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15 Rectángulo"/>
          <p:cNvSpPr/>
          <p:nvPr/>
        </p:nvSpPr>
        <p:spPr>
          <a:xfrm rot="19540238">
            <a:off x="5813502" y="1499950"/>
            <a:ext cx="359687" cy="212063"/>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16 Rectángulo"/>
          <p:cNvSpPr/>
          <p:nvPr/>
        </p:nvSpPr>
        <p:spPr>
          <a:xfrm rot="19540238">
            <a:off x="5436045" y="1656621"/>
            <a:ext cx="434219" cy="240794"/>
          </a:xfrm>
          <a:prstGeom prst="rect">
            <a:avLst/>
          </a:prstGeom>
          <a:solidFill>
            <a:schemeClr val="accent2">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17 Rectángulo"/>
          <p:cNvSpPr/>
          <p:nvPr/>
        </p:nvSpPr>
        <p:spPr>
          <a:xfrm rot="20000326">
            <a:off x="5373506" y="1426736"/>
            <a:ext cx="692450" cy="154098"/>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19 Forma libre"/>
          <p:cNvSpPr/>
          <p:nvPr/>
        </p:nvSpPr>
        <p:spPr>
          <a:xfrm>
            <a:off x="4531360" y="1651183"/>
            <a:ext cx="1539240" cy="1362527"/>
          </a:xfrm>
          <a:custGeom>
            <a:avLst/>
            <a:gdLst>
              <a:gd name="connsiteX0" fmla="*/ 152400 w 1539240"/>
              <a:gd name="connsiteY0" fmla="*/ 401320 h 1910080"/>
              <a:gd name="connsiteX1" fmla="*/ 193040 w 1539240"/>
              <a:gd name="connsiteY1" fmla="*/ 386080 h 1910080"/>
              <a:gd name="connsiteX2" fmla="*/ 198120 w 1539240"/>
              <a:gd name="connsiteY2" fmla="*/ 370840 h 1910080"/>
              <a:gd name="connsiteX3" fmla="*/ 218440 w 1539240"/>
              <a:gd name="connsiteY3" fmla="*/ 335280 h 1910080"/>
              <a:gd name="connsiteX4" fmla="*/ 233680 w 1539240"/>
              <a:gd name="connsiteY4" fmla="*/ 325120 h 1910080"/>
              <a:gd name="connsiteX5" fmla="*/ 264160 w 1539240"/>
              <a:gd name="connsiteY5" fmla="*/ 314960 h 1910080"/>
              <a:gd name="connsiteX6" fmla="*/ 309880 w 1539240"/>
              <a:gd name="connsiteY6" fmla="*/ 279400 h 1910080"/>
              <a:gd name="connsiteX7" fmla="*/ 330200 w 1539240"/>
              <a:gd name="connsiteY7" fmla="*/ 264160 h 1910080"/>
              <a:gd name="connsiteX8" fmla="*/ 345440 w 1539240"/>
              <a:gd name="connsiteY8" fmla="*/ 248920 h 1910080"/>
              <a:gd name="connsiteX9" fmla="*/ 406400 w 1539240"/>
              <a:gd name="connsiteY9" fmla="*/ 238760 h 1910080"/>
              <a:gd name="connsiteX10" fmla="*/ 436880 w 1539240"/>
              <a:gd name="connsiteY10" fmla="*/ 228600 h 1910080"/>
              <a:gd name="connsiteX11" fmla="*/ 452120 w 1539240"/>
              <a:gd name="connsiteY11" fmla="*/ 223520 h 1910080"/>
              <a:gd name="connsiteX12" fmla="*/ 472440 w 1539240"/>
              <a:gd name="connsiteY12" fmla="*/ 213360 h 1910080"/>
              <a:gd name="connsiteX13" fmla="*/ 523240 w 1539240"/>
              <a:gd name="connsiteY13" fmla="*/ 198120 h 1910080"/>
              <a:gd name="connsiteX14" fmla="*/ 543560 w 1539240"/>
              <a:gd name="connsiteY14" fmla="*/ 167640 h 1910080"/>
              <a:gd name="connsiteX15" fmla="*/ 553720 w 1539240"/>
              <a:gd name="connsiteY15" fmla="*/ 152400 h 1910080"/>
              <a:gd name="connsiteX16" fmla="*/ 635000 w 1539240"/>
              <a:gd name="connsiteY16" fmla="*/ 111760 h 1910080"/>
              <a:gd name="connsiteX17" fmla="*/ 665480 w 1539240"/>
              <a:gd name="connsiteY17" fmla="*/ 91440 h 1910080"/>
              <a:gd name="connsiteX18" fmla="*/ 695960 w 1539240"/>
              <a:gd name="connsiteY18" fmla="*/ 76200 h 1910080"/>
              <a:gd name="connsiteX19" fmla="*/ 711200 w 1539240"/>
              <a:gd name="connsiteY19" fmla="*/ 60960 h 1910080"/>
              <a:gd name="connsiteX20" fmla="*/ 731520 w 1539240"/>
              <a:gd name="connsiteY20" fmla="*/ 30480 h 1910080"/>
              <a:gd name="connsiteX21" fmla="*/ 746760 w 1539240"/>
              <a:gd name="connsiteY21" fmla="*/ 20320 h 1910080"/>
              <a:gd name="connsiteX22" fmla="*/ 792480 w 1539240"/>
              <a:gd name="connsiteY22" fmla="*/ 0 h 1910080"/>
              <a:gd name="connsiteX23" fmla="*/ 787400 w 1539240"/>
              <a:gd name="connsiteY23" fmla="*/ 76200 h 1910080"/>
              <a:gd name="connsiteX24" fmla="*/ 777240 w 1539240"/>
              <a:gd name="connsiteY24" fmla="*/ 203200 h 1910080"/>
              <a:gd name="connsiteX25" fmla="*/ 797560 w 1539240"/>
              <a:gd name="connsiteY25" fmla="*/ 254000 h 1910080"/>
              <a:gd name="connsiteX26" fmla="*/ 802640 w 1539240"/>
              <a:gd name="connsiteY26" fmla="*/ 269240 h 1910080"/>
              <a:gd name="connsiteX27" fmla="*/ 833120 w 1539240"/>
              <a:gd name="connsiteY27" fmla="*/ 289560 h 1910080"/>
              <a:gd name="connsiteX28" fmla="*/ 853440 w 1539240"/>
              <a:gd name="connsiteY28" fmla="*/ 340360 h 1910080"/>
              <a:gd name="connsiteX29" fmla="*/ 858520 w 1539240"/>
              <a:gd name="connsiteY29" fmla="*/ 355600 h 1910080"/>
              <a:gd name="connsiteX30" fmla="*/ 873760 w 1539240"/>
              <a:gd name="connsiteY30" fmla="*/ 365760 h 1910080"/>
              <a:gd name="connsiteX31" fmla="*/ 889000 w 1539240"/>
              <a:gd name="connsiteY31" fmla="*/ 381000 h 1910080"/>
              <a:gd name="connsiteX32" fmla="*/ 904240 w 1539240"/>
              <a:gd name="connsiteY32" fmla="*/ 386080 h 1910080"/>
              <a:gd name="connsiteX33" fmla="*/ 909320 w 1539240"/>
              <a:gd name="connsiteY33" fmla="*/ 426720 h 1910080"/>
              <a:gd name="connsiteX34" fmla="*/ 914400 w 1539240"/>
              <a:gd name="connsiteY34" fmla="*/ 441960 h 1910080"/>
              <a:gd name="connsiteX35" fmla="*/ 944880 w 1539240"/>
              <a:gd name="connsiteY35" fmla="*/ 462280 h 1910080"/>
              <a:gd name="connsiteX36" fmla="*/ 960120 w 1539240"/>
              <a:gd name="connsiteY36" fmla="*/ 497840 h 1910080"/>
              <a:gd name="connsiteX37" fmla="*/ 970280 w 1539240"/>
              <a:gd name="connsiteY37" fmla="*/ 528320 h 1910080"/>
              <a:gd name="connsiteX38" fmla="*/ 990600 w 1539240"/>
              <a:gd name="connsiteY38" fmla="*/ 548640 h 1910080"/>
              <a:gd name="connsiteX39" fmla="*/ 1066800 w 1539240"/>
              <a:gd name="connsiteY39" fmla="*/ 553720 h 1910080"/>
              <a:gd name="connsiteX40" fmla="*/ 1112520 w 1539240"/>
              <a:gd name="connsiteY40" fmla="*/ 558800 h 1910080"/>
              <a:gd name="connsiteX41" fmla="*/ 1143000 w 1539240"/>
              <a:gd name="connsiteY41" fmla="*/ 568960 h 1910080"/>
              <a:gd name="connsiteX42" fmla="*/ 1234440 w 1539240"/>
              <a:gd name="connsiteY42" fmla="*/ 579120 h 1910080"/>
              <a:gd name="connsiteX43" fmla="*/ 1249680 w 1539240"/>
              <a:gd name="connsiteY43" fmla="*/ 584200 h 1910080"/>
              <a:gd name="connsiteX44" fmla="*/ 1295400 w 1539240"/>
              <a:gd name="connsiteY44" fmla="*/ 619760 h 1910080"/>
              <a:gd name="connsiteX45" fmla="*/ 1330960 w 1539240"/>
              <a:gd name="connsiteY45" fmla="*/ 629920 h 1910080"/>
              <a:gd name="connsiteX46" fmla="*/ 1341120 w 1539240"/>
              <a:gd name="connsiteY46" fmla="*/ 645160 h 1910080"/>
              <a:gd name="connsiteX47" fmla="*/ 1356360 w 1539240"/>
              <a:gd name="connsiteY47" fmla="*/ 655320 h 1910080"/>
              <a:gd name="connsiteX48" fmla="*/ 1381760 w 1539240"/>
              <a:gd name="connsiteY48" fmla="*/ 690880 h 1910080"/>
              <a:gd name="connsiteX49" fmla="*/ 1442720 w 1539240"/>
              <a:gd name="connsiteY49" fmla="*/ 701040 h 1910080"/>
              <a:gd name="connsiteX50" fmla="*/ 1493520 w 1539240"/>
              <a:gd name="connsiteY50" fmla="*/ 716280 h 1910080"/>
              <a:gd name="connsiteX51" fmla="*/ 1539240 w 1539240"/>
              <a:gd name="connsiteY51" fmla="*/ 726440 h 1910080"/>
              <a:gd name="connsiteX52" fmla="*/ 1529080 w 1539240"/>
              <a:gd name="connsiteY52" fmla="*/ 762000 h 1910080"/>
              <a:gd name="connsiteX53" fmla="*/ 1508760 w 1539240"/>
              <a:gd name="connsiteY53" fmla="*/ 792480 h 1910080"/>
              <a:gd name="connsiteX54" fmla="*/ 1498600 w 1539240"/>
              <a:gd name="connsiteY54" fmla="*/ 833120 h 1910080"/>
              <a:gd name="connsiteX55" fmla="*/ 1493520 w 1539240"/>
              <a:gd name="connsiteY55" fmla="*/ 848360 h 1910080"/>
              <a:gd name="connsiteX56" fmla="*/ 1478280 w 1539240"/>
              <a:gd name="connsiteY56" fmla="*/ 858520 h 1910080"/>
              <a:gd name="connsiteX57" fmla="*/ 1468120 w 1539240"/>
              <a:gd name="connsiteY57" fmla="*/ 939800 h 1910080"/>
              <a:gd name="connsiteX58" fmla="*/ 1463040 w 1539240"/>
              <a:gd name="connsiteY58" fmla="*/ 955040 h 1910080"/>
              <a:gd name="connsiteX59" fmla="*/ 1457960 w 1539240"/>
              <a:gd name="connsiteY59" fmla="*/ 980440 h 1910080"/>
              <a:gd name="connsiteX60" fmla="*/ 1442720 w 1539240"/>
              <a:gd name="connsiteY60" fmla="*/ 1010920 h 1910080"/>
              <a:gd name="connsiteX61" fmla="*/ 1427480 w 1539240"/>
              <a:gd name="connsiteY61" fmla="*/ 1021080 h 1910080"/>
              <a:gd name="connsiteX62" fmla="*/ 1407160 w 1539240"/>
              <a:gd name="connsiteY62" fmla="*/ 1066800 h 1910080"/>
              <a:gd name="connsiteX63" fmla="*/ 1402080 w 1539240"/>
              <a:gd name="connsiteY63" fmla="*/ 1082040 h 1910080"/>
              <a:gd name="connsiteX64" fmla="*/ 1386840 w 1539240"/>
              <a:gd name="connsiteY64" fmla="*/ 1092200 h 1910080"/>
              <a:gd name="connsiteX65" fmla="*/ 1188720 w 1539240"/>
              <a:gd name="connsiteY65" fmla="*/ 1107440 h 1910080"/>
              <a:gd name="connsiteX66" fmla="*/ 1173480 w 1539240"/>
              <a:gd name="connsiteY66" fmla="*/ 1112520 h 1910080"/>
              <a:gd name="connsiteX67" fmla="*/ 1087120 w 1539240"/>
              <a:gd name="connsiteY67" fmla="*/ 1122680 h 1910080"/>
              <a:gd name="connsiteX68" fmla="*/ 1056640 w 1539240"/>
              <a:gd name="connsiteY68" fmla="*/ 1132840 h 1910080"/>
              <a:gd name="connsiteX69" fmla="*/ 1041400 w 1539240"/>
              <a:gd name="connsiteY69" fmla="*/ 1143000 h 1910080"/>
              <a:gd name="connsiteX70" fmla="*/ 1016000 w 1539240"/>
              <a:gd name="connsiteY70" fmla="*/ 1148080 h 1910080"/>
              <a:gd name="connsiteX71" fmla="*/ 955040 w 1539240"/>
              <a:gd name="connsiteY71" fmla="*/ 1163320 h 1910080"/>
              <a:gd name="connsiteX72" fmla="*/ 919480 w 1539240"/>
              <a:gd name="connsiteY72" fmla="*/ 1173480 h 1910080"/>
              <a:gd name="connsiteX73" fmla="*/ 858520 w 1539240"/>
              <a:gd name="connsiteY73" fmla="*/ 1178560 h 1910080"/>
              <a:gd name="connsiteX74" fmla="*/ 838200 w 1539240"/>
              <a:gd name="connsiteY74" fmla="*/ 1183640 h 1910080"/>
              <a:gd name="connsiteX75" fmla="*/ 807720 w 1539240"/>
              <a:gd name="connsiteY75" fmla="*/ 1203960 h 1910080"/>
              <a:gd name="connsiteX76" fmla="*/ 802640 w 1539240"/>
              <a:gd name="connsiteY76" fmla="*/ 1219200 h 1910080"/>
              <a:gd name="connsiteX77" fmla="*/ 797560 w 1539240"/>
              <a:gd name="connsiteY77" fmla="*/ 1244600 h 1910080"/>
              <a:gd name="connsiteX78" fmla="*/ 772160 w 1539240"/>
              <a:gd name="connsiteY78" fmla="*/ 1270000 h 1910080"/>
              <a:gd name="connsiteX79" fmla="*/ 751840 w 1539240"/>
              <a:gd name="connsiteY79" fmla="*/ 1280160 h 1910080"/>
              <a:gd name="connsiteX80" fmla="*/ 726440 w 1539240"/>
              <a:gd name="connsiteY80" fmla="*/ 1285240 h 1910080"/>
              <a:gd name="connsiteX81" fmla="*/ 695960 w 1539240"/>
              <a:gd name="connsiteY81" fmla="*/ 1305560 h 1910080"/>
              <a:gd name="connsiteX82" fmla="*/ 680720 w 1539240"/>
              <a:gd name="connsiteY82" fmla="*/ 1341120 h 1910080"/>
              <a:gd name="connsiteX83" fmla="*/ 675640 w 1539240"/>
              <a:gd name="connsiteY83" fmla="*/ 1356360 h 1910080"/>
              <a:gd name="connsiteX84" fmla="*/ 665480 w 1539240"/>
              <a:gd name="connsiteY84" fmla="*/ 1371600 h 1910080"/>
              <a:gd name="connsiteX85" fmla="*/ 640080 w 1539240"/>
              <a:gd name="connsiteY85" fmla="*/ 1407160 h 1910080"/>
              <a:gd name="connsiteX86" fmla="*/ 635000 w 1539240"/>
              <a:gd name="connsiteY86" fmla="*/ 1427480 h 1910080"/>
              <a:gd name="connsiteX87" fmla="*/ 609600 w 1539240"/>
              <a:gd name="connsiteY87" fmla="*/ 1473200 h 1910080"/>
              <a:gd name="connsiteX88" fmla="*/ 604520 w 1539240"/>
              <a:gd name="connsiteY88" fmla="*/ 1564640 h 1910080"/>
              <a:gd name="connsiteX89" fmla="*/ 589280 w 1539240"/>
              <a:gd name="connsiteY89" fmla="*/ 1600200 h 1910080"/>
              <a:gd name="connsiteX90" fmla="*/ 584200 w 1539240"/>
              <a:gd name="connsiteY90" fmla="*/ 1615440 h 1910080"/>
              <a:gd name="connsiteX91" fmla="*/ 563880 w 1539240"/>
              <a:gd name="connsiteY91" fmla="*/ 1656080 h 1910080"/>
              <a:gd name="connsiteX92" fmla="*/ 553720 w 1539240"/>
              <a:gd name="connsiteY92" fmla="*/ 1681480 h 1910080"/>
              <a:gd name="connsiteX93" fmla="*/ 523240 w 1539240"/>
              <a:gd name="connsiteY93" fmla="*/ 1722120 h 1910080"/>
              <a:gd name="connsiteX94" fmla="*/ 518160 w 1539240"/>
              <a:gd name="connsiteY94" fmla="*/ 1849120 h 1910080"/>
              <a:gd name="connsiteX95" fmla="*/ 513080 w 1539240"/>
              <a:gd name="connsiteY95" fmla="*/ 1864360 h 1910080"/>
              <a:gd name="connsiteX96" fmla="*/ 502920 w 1539240"/>
              <a:gd name="connsiteY96" fmla="*/ 1879600 h 1910080"/>
              <a:gd name="connsiteX97" fmla="*/ 497840 w 1539240"/>
              <a:gd name="connsiteY97" fmla="*/ 1894840 h 1910080"/>
              <a:gd name="connsiteX98" fmla="*/ 467360 w 1539240"/>
              <a:gd name="connsiteY98" fmla="*/ 1910080 h 1910080"/>
              <a:gd name="connsiteX99" fmla="*/ 411480 w 1539240"/>
              <a:gd name="connsiteY99" fmla="*/ 1899920 h 1910080"/>
              <a:gd name="connsiteX100" fmla="*/ 396240 w 1539240"/>
              <a:gd name="connsiteY100" fmla="*/ 1889760 h 1910080"/>
              <a:gd name="connsiteX101" fmla="*/ 381000 w 1539240"/>
              <a:gd name="connsiteY101" fmla="*/ 1859280 h 1910080"/>
              <a:gd name="connsiteX102" fmla="*/ 345440 w 1539240"/>
              <a:gd name="connsiteY102" fmla="*/ 1844040 h 1910080"/>
              <a:gd name="connsiteX103" fmla="*/ 330200 w 1539240"/>
              <a:gd name="connsiteY103" fmla="*/ 1838960 h 1910080"/>
              <a:gd name="connsiteX104" fmla="*/ 299720 w 1539240"/>
              <a:gd name="connsiteY104" fmla="*/ 1833880 h 1910080"/>
              <a:gd name="connsiteX105" fmla="*/ 269240 w 1539240"/>
              <a:gd name="connsiteY105" fmla="*/ 1823720 h 1910080"/>
              <a:gd name="connsiteX106" fmla="*/ 233680 w 1539240"/>
              <a:gd name="connsiteY106" fmla="*/ 1813560 h 1910080"/>
              <a:gd name="connsiteX107" fmla="*/ 187960 w 1539240"/>
              <a:gd name="connsiteY107" fmla="*/ 1778000 h 1910080"/>
              <a:gd name="connsiteX108" fmla="*/ 152400 w 1539240"/>
              <a:gd name="connsiteY108" fmla="*/ 1772920 h 1910080"/>
              <a:gd name="connsiteX109" fmla="*/ 137160 w 1539240"/>
              <a:gd name="connsiteY109" fmla="*/ 1762760 h 1910080"/>
              <a:gd name="connsiteX110" fmla="*/ 132080 w 1539240"/>
              <a:gd name="connsiteY110" fmla="*/ 1742440 h 1910080"/>
              <a:gd name="connsiteX111" fmla="*/ 116840 w 1539240"/>
              <a:gd name="connsiteY111" fmla="*/ 1701800 h 1910080"/>
              <a:gd name="connsiteX112" fmla="*/ 81280 w 1539240"/>
              <a:gd name="connsiteY112" fmla="*/ 1651000 h 1910080"/>
              <a:gd name="connsiteX113" fmla="*/ 45720 w 1539240"/>
              <a:gd name="connsiteY113" fmla="*/ 1620520 h 1910080"/>
              <a:gd name="connsiteX114" fmla="*/ 40640 w 1539240"/>
              <a:gd name="connsiteY114" fmla="*/ 1554480 h 1910080"/>
              <a:gd name="connsiteX115" fmla="*/ 30480 w 1539240"/>
              <a:gd name="connsiteY115" fmla="*/ 1503680 h 1910080"/>
              <a:gd name="connsiteX116" fmla="*/ 25400 w 1539240"/>
              <a:gd name="connsiteY116" fmla="*/ 1366520 h 1910080"/>
              <a:gd name="connsiteX117" fmla="*/ 10160 w 1539240"/>
              <a:gd name="connsiteY117" fmla="*/ 1336040 h 1910080"/>
              <a:gd name="connsiteX118" fmla="*/ 0 w 1539240"/>
              <a:gd name="connsiteY118" fmla="*/ 1305560 h 1910080"/>
              <a:gd name="connsiteX119" fmla="*/ 5080 w 1539240"/>
              <a:gd name="connsiteY119" fmla="*/ 1264920 h 1910080"/>
              <a:gd name="connsiteX120" fmla="*/ 10160 w 1539240"/>
              <a:gd name="connsiteY120" fmla="*/ 1249680 h 1910080"/>
              <a:gd name="connsiteX121" fmla="*/ 15240 w 1539240"/>
              <a:gd name="connsiteY121" fmla="*/ 1209040 h 1910080"/>
              <a:gd name="connsiteX122" fmla="*/ 20320 w 1539240"/>
              <a:gd name="connsiteY122" fmla="*/ 1173480 h 1910080"/>
              <a:gd name="connsiteX123" fmla="*/ 25400 w 1539240"/>
              <a:gd name="connsiteY123" fmla="*/ 1092200 h 1910080"/>
              <a:gd name="connsiteX124" fmla="*/ 30480 w 1539240"/>
              <a:gd name="connsiteY124" fmla="*/ 1071880 h 1910080"/>
              <a:gd name="connsiteX125" fmla="*/ 45720 w 1539240"/>
              <a:gd name="connsiteY125" fmla="*/ 1026160 h 1910080"/>
              <a:gd name="connsiteX126" fmla="*/ 55880 w 1539240"/>
              <a:gd name="connsiteY126" fmla="*/ 980440 h 1910080"/>
              <a:gd name="connsiteX127" fmla="*/ 66040 w 1539240"/>
              <a:gd name="connsiteY127" fmla="*/ 960120 h 1910080"/>
              <a:gd name="connsiteX128" fmla="*/ 76200 w 1539240"/>
              <a:gd name="connsiteY128" fmla="*/ 924560 h 1910080"/>
              <a:gd name="connsiteX129" fmla="*/ 86360 w 1539240"/>
              <a:gd name="connsiteY129" fmla="*/ 909320 h 1910080"/>
              <a:gd name="connsiteX130" fmla="*/ 91440 w 1539240"/>
              <a:gd name="connsiteY130" fmla="*/ 894080 h 1910080"/>
              <a:gd name="connsiteX131" fmla="*/ 96520 w 1539240"/>
              <a:gd name="connsiteY131" fmla="*/ 848360 h 1910080"/>
              <a:gd name="connsiteX132" fmla="*/ 106680 w 1539240"/>
              <a:gd name="connsiteY132" fmla="*/ 817880 h 1910080"/>
              <a:gd name="connsiteX133" fmla="*/ 111760 w 1539240"/>
              <a:gd name="connsiteY133" fmla="*/ 797560 h 1910080"/>
              <a:gd name="connsiteX134" fmla="*/ 116840 w 1539240"/>
              <a:gd name="connsiteY134" fmla="*/ 767080 h 1910080"/>
              <a:gd name="connsiteX135" fmla="*/ 142240 w 1539240"/>
              <a:gd name="connsiteY135" fmla="*/ 731520 h 1910080"/>
              <a:gd name="connsiteX136" fmla="*/ 167640 w 1539240"/>
              <a:gd name="connsiteY136" fmla="*/ 614680 h 1910080"/>
              <a:gd name="connsiteX137" fmla="*/ 172720 w 1539240"/>
              <a:gd name="connsiteY137" fmla="*/ 579120 h 1910080"/>
              <a:gd name="connsiteX138" fmla="*/ 177800 w 1539240"/>
              <a:gd name="connsiteY138" fmla="*/ 538480 h 1910080"/>
              <a:gd name="connsiteX139" fmla="*/ 187960 w 1539240"/>
              <a:gd name="connsiteY139" fmla="*/ 523240 h 1910080"/>
              <a:gd name="connsiteX140" fmla="*/ 193040 w 1539240"/>
              <a:gd name="connsiteY140" fmla="*/ 502920 h 1910080"/>
              <a:gd name="connsiteX141" fmla="*/ 203200 w 1539240"/>
              <a:gd name="connsiteY141" fmla="*/ 477520 h 1910080"/>
              <a:gd name="connsiteX142" fmla="*/ 208280 w 1539240"/>
              <a:gd name="connsiteY142" fmla="*/ 431800 h 1910080"/>
              <a:gd name="connsiteX143" fmla="*/ 218440 w 1539240"/>
              <a:gd name="connsiteY143" fmla="*/ 386080 h 1910080"/>
              <a:gd name="connsiteX144" fmla="*/ 218440 w 1539240"/>
              <a:gd name="connsiteY144" fmla="*/ 360680 h 191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39240" h="1910080">
                <a:moveTo>
                  <a:pt x="152400" y="401320"/>
                </a:moveTo>
                <a:cubicBezTo>
                  <a:pt x="166169" y="398566"/>
                  <a:pt x="183074" y="398538"/>
                  <a:pt x="193040" y="386080"/>
                </a:cubicBezTo>
                <a:cubicBezTo>
                  <a:pt x="196385" y="381899"/>
                  <a:pt x="196011" y="375762"/>
                  <a:pt x="198120" y="370840"/>
                </a:cubicBezTo>
                <a:cubicBezTo>
                  <a:pt x="201108" y="363867"/>
                  <a:pt x="212063" y="341657"/>
                  <a:pt x="218440" y="335280"/>
                </a:cubicBezTo>
                <a:cubicBezTo>
                  <a:pt x="222757" y="330963"/>
                  <a:pt x="228101" y="327600"/>
                  <a:pt x="233680" y="325120"/>
                </a:cubicBezTo>
                <a:cubicBezTo>
                  <a:pt x="243467" y="320770"/>
                  <a:pt x="264160" y="314960"/>
                  <a:pt x="264160" y="314960"/>
                </a:cubicBezTo>
                <a:cubicBezTo>
                  <a:pt x="298426" y="280694"/>
                  <a:pt x="281009" y="289024"/>
                  <a:pt x="309880" y="279400"/>
                </a:cubicBezTo>
                <a:cubicBezTo>
                  <a:pt x="316653" y="274320"/>
                  <a:pt x="323772" y="269670"/>
                  <a:pt x="330200" y="264160"/>
                </a:cubicBezTo>
                <a:cubicBezTo>
                  <a:pt x="335655" y="259485"/>
                  <a:pt x="339014" y="252133"/>
                  <a:pt x="345440" y="248920"/>
                </a:cubicBezTo>
                <a:cubicBezTo>
                  <a:pt x="351383" y="245949"/>
                  <a:pt x="405557" y="238880"/>
                  <a:pt x="406400" y="238760"/>
                </a:cubicBezTo>
                <a:lnTo>
                  <a:pt x="436880" y="228600"/>
                </a:lnTo>
                <a:cubicBezTo>
                  <a:pt x="441960" y="226907"/>
                  <a:pt x="447331" y="225915"/>
                  <a:pt x="452120" y="223520"/>
                </a:cubicBezTo>
                <a:cubicBezTo>
                  <a:pt x="458893" y="220133"/>
                  <a:pt x="465409" y="216172"/>
                  <a:pt x="472440" y="213360"/>
                </a:cubicBezTo>
                <a:cubicBezTo>
                  <a:pt x="493053" y="205115"/>
                  <a:pt x="503281" y="203110"/>
                  <a:pt x="523240" y="198120"/>
                </a:cubicBezTo>
                <a:lnTo>
                  <a:pt x="543560" y="167640"/>
                </a:lnTo>
                <a:cubicBezTo>
                  <a:pt x="546947" y="162560"/>
                  <a:pt x="548446" y="155476"/>
                  <a:pt x="553720" y="152400"/>
                </a:cubicBezTo>
                <a:cubicBezTo>
                  <a:pt x="620711" y="113322"/>
                  <a:pt x="591858" y="122546"/>
                  <a:pt x="635000" y="111760"/>
                </a:cubicBezTo>
                <a:cubicBezTo>
                  <a:pt x="645160" y="104987"/>
                  <a:pt x="653896" y="95301"/>
                  <a:pt x="665480" y="91440"/>
                </a:cubicBezTo>
                <a:cubicBezTo>
                  <a:pt x="680754" y="86349"/>
                  <a:pt x="682830" y="87142"/>
                  <a:pt x="695960" y="76200"/>
                </a:cubicBezTo>
                <a:cubicBezTo>
                  <a:pt x="701479" y="71601"/>
                  <a:pt x="706789" y="66631"/>
                  <a:pt x="711200" y="60960"/>
                </a:cubicBezTo>
                <a:cubicBezTo>
                  <a:pt x="718697" y="51321"/>
                  <a:pt x="721360" y="37253"/>
                  <a:pt x="731520" y="30480"/>
                </a:cubicBezTo>
                <a:cubicBezTo>
                  <a:pt x="736600" y="27093"/>
                  <a:pt x="741181" y="22800"/>
                  <a:pt x="746760" y="20320"/>
                </a:cubicBezTo>
                <a:cubicBezTo>
                  <a:pt x="801168" y="-3861"/>
                  <a:pt x="757990" y="22993"/>
                  <a:pt x="792480" y="0"/>
                </a:cubicBezTo>
                <a:cubicBezTo>
                  <a:pt x="790787" y="25400"/>
                  <a:pt x="788774" y="50781"/>
                  <a:pt x="787400" y="76200"/>
                </a:cubicBezTo>
                <a:cubicBezTo>
                  <a:pt x="780875" y="196915"/>
                  <a:pt x="794285" y="152064"/>
                  <a:pt x="777240" y="203200"/>
                </a:cubicBezTo>
                <a:cubicBezTo>
                  <a:pt x="800366" y="272577"/>
                  <a:pt x="775136" y="201677"/>
                  <a:pt x="797560" y="254000"/>
                </a:cubicBezTo>
                <a:cubicBezTo>
                  <a:pt x="799669" y="258922"/>
                  <a:pt x="798854" y="265454"/>
                  <a:pt x="802640" y="269240"/>
                </a:cubicBezTo>
                <a:cubicBezTo>
                  <a:pt x="811274" y="277874"/>
                  <a:pt x="833120" y="289560"/>
                  <a:pt x="833120" y="289560"/>
                </a:cubicBezTo>
                <a:cubicBezTo>
                  <a:pt x="848069" y="319459"/>
                  <a:pt x="840885" y="302696"/>
                  <a:pt x="853440" y="340360"/>
                </a:cubicBezTo>
                <a:cubicBezTo>
                  <a:pt x="855133" y="345440"/>
                  <a:pt x="854065" y="352630"/>
                  <a:pt x="858520" y="355600"/>
                </a:cubicBezTo>
                <a:cubicBezTo>
                  <a:pt x="863600" y="358987"/>
                  <a:pt x="869070" y="361851"/>
                  <a:pt x="873760" y="365760"/>
                </a:cubicBezTo>
                <a:cubicBezTo>
                  <a:pt x="879279" y="370359"/>
                  <a:pt x="883022" y="377015"/>
                  <a:pt x="889000" y="381000"/>
                </a:cubicBezTo>
                <a:cubicBezTo>
                  <a:pt x="893455" y="383970"/>
                  <a:pt x="899160" y="384387"/>
                  <a:pt x="904240" y="386080"/>
                </a:cubicBezTo>
                <a:cubicBezTo>
                  <a:pt x="905933" y="399627"/>
                  <a:pt x="906878" y="413288"/>
                  <a:pt x="909320" y="426720"/>
                </a:cubicBezTo>
                <a:cubicBezTo>
                  <a:pt x="910278" y="431988"/>
                  <a:pt x="910614" y="438174"/>
                  <a:pt x="914400" y="441960"/>
                </a:cubicBezTo>
                <a:cubicBezTo>
                  <a:pt x="923034" y="450594"/>
                  <a:pt x="944880" y="462280"/>
                  <a:pt x="944880" y="462280"/>
                </a:cubicBezTo>
                <a:cubicBezTo>
                  <a:pt x="960999" y="486459"/>
                  <a:pt x="951173" y="468018"/>
                  <a:pt x="960120" y="497840"/>
                </a:cubicBezTo>
                <a:cubicBezTo>
                  <a:pt x="963197" y="508098"/>
                  <a:pt x="966893" y="518160"/>
                  <a:pt x="970280" y="528320"/>
                </a:cubicBezTo>
                <a:cubicBezTo>
                  <a:pt x="975490" y="543951"/>
                  <a:pt x="971843" y="546556"/>
                  <a:pt x="990600" y="548640"/>
                </a:cubicBezTo>
                <a:cubicBezTo>
                  <a:pt x="1015901" y="551451"/>
                  <a:pt x="1041432" y="551606"/>
                  <a:pt x="1066800" y="553720"/>
                </a:cubicBezTo>
                <a:cubicBezTo>
                  <a:pt x="1082081" y="554993"/>
                  <a:pt x="1097280" y="557107"/>
                  <a:pt x="1112520" y="558800"/>
                </a:cubicBezTo>
                <a:lnTo>
                  <a:pt x="1143000" y="568960"/>
                </a:lnTo>
                <a:cubicBezTo>
                  <a:pt x="1182390" y="582090"/>
                  <a:pt x="1152897" y="573684"/>
                  <a:pt x="1234440" y="579120"/>
                </a:cubicBezTo>
                <a:cubicBezTo>
                  <a:pt x="1239520" y="580813"/>
                  <a:pt x="1245225" y="581230"/>
                  <a:pt x="1249680" y="584200"/>
                </a:cubicBezTo>
                <a:cubicBezTo>
                  <a:pt x="1249982" y="584402"/>
                  <a:pt x="1285252" y="615701"/>
                  <a:pt x="1295400" y="619760"/>
                </a:cubicBezTo>
                <a:cubicBezTo>
                  <a:pt x="1306846" y="624338"/>
                  <a:pt x="1319107" y="626533"/>
                  <a:pt x="1330960" y="629920"/>
                </a:cubicBezTo>
                <a:cubicBezTo>
                  <a:pt x="1334347" y="635000"/>
                  <a:pt x="1336803" y="640843"/>
                  <a:pt x="1341120" y="645160"/>
                </a:cubicBezTo>
                <a:cubicBezTo>
                  <a:pt x="1345437" y="649477"/>
                  <a:pt x="1352451" y="650630"/>
                  <a:pt x="1356360" y="655320"/>
                </a:cubicBezTo>
                <a:cubicBezTo>
                  <a:pt x="1371951" y="674030"/>
                  <a:pt x="1359061" y="677909"/>
                  <a:pt x="1381760" y="690880"/>
                </a:cubicBezTo>
                <a:cubicBezTo>
                  <a:pt x="1391175" y="696260"/>
                  <a:pt x="1442375" y="700982"/>
                  <a:pt x="1442720" y="701040"/>
                </a:cubicBezTo>
                <a:cubicBezTo>
                  <a:pt x="1493409" y="709488"/>
                  <a:pt x="1425769" y="702730"/>
                  <a:pt x="1493520" y="716280"/>
                </a:cubicBezTo>
                <a:cubicBezTo>
                  <a:pt x="1525766" y="722729"/>
                  <a:pt x="1510543" y="719266"/>
                  <a:pt x="1539240" y="726440"/>
                </a:cubicBezTo>
                <a:cubicBezTo>
                  <a:pt x="1538044" y="731223"/>
                  <a:pt x="1532393" y="756037"/>
                  <a:pt x="1529080" y="762000"/>
                </a:cubicBezTo>
                <a:cubicBezTo>
                  <a:pt x="1523150" y="772674"/>
                  <a:pt x="1512621" y="780896"/>
                  <a:pt x="1508760" y="792480"/>
                </a:cubicBezTo>
                <a:cubicBezTo>
                  <a:pt x="1497148" y="827317"/>
                  <a:pt x="1510860" y="784079"/>
                  <a:pt x="1498600" y="833120"/>
                </a:cubicBezTo>
                <a:cubicBezTo>
                  <a:pt x="1497301" y="838315"/>
                  <a:pt x="1496865" y="844179"/>
                  <a:pt x="1493520" y="848360"/>
                </a:cubicBezTo>
                <a:cubicBezTo>
                  <a:pt x="1489706" y="853128"/>
                  <a:pt x="1483360" y="855133"/>
                  <a:pt x="1478280" y="858520"/>
                </a:cubicBezTo>
                <a:cubicBezTo>
                  <a:pt x="1465763" y="908588"/>
                  <a:pt x="1481057" y="842775"/>
                  <a:pt x="1468120" y="939800"/>
                </a:cubicBezTo>
                <a:cubicBezTo>
                  <a:pt x="1467412" y="945108"/>
                  <a:pt x="1464339" y="949845"/>
                  <a:pt x="1463040" y="955040"/>
                </a:cubicBezTo>
                <a:cubicBezTo>
                  <a:pt x="1460946" y="963417"/>
                  <a:pt x="1460054" y="972063"/>
                  <a:pt x="1457960" y="980440"/>
                </a:cubicBezTo>
                <a:cubicBezTo>
                  <a:pt x="1455206" y="991458"/>
                  <a:pt x="1450997" y="1002643"/>
                  <a:pt x="1442720" y="1010920"/>
                </a:cubicBezTo>
                <a:cubicBezTo>
                  <a:pt x="1438403" y="1015237"/>
                  <a:pt x="1432560" y="1017693"/>
                  <a:pt x="1427480" y="1021080"/>
                </a:cubicBezTo>
                <a:cubicBezTo>
                  <a:pt x="1411379" y="1045231"/>
                  <a:pt x="1419251" y="1030528"/>
                  <a:pt x="1407160" y="1066800"/>
                </a:cubicBezTo>
                <a:cubicBezTo>
                  <a:pt x="1405467" y="1071880"/>
                  <a:pt x="1406535" y="1079070"/>
                  <a:pt x="1402080" y="1082040"/>
                </a:cubicBezTo>
                <a:cubicBezTo>
                  <a:pt x="1397000" y="1085427"/>
                  <a:pt x="1392675" y="1090404"/>
                  <a:pt x="1386840" y="1092200"/>
                </a:cubicBezTo>
                <a:cubicBezTo>
                  <a:pt x="1326874" y="1110651"/>
                  <a:pt x="1242283" y="1105593"/>
                  <a:pt x="1188720" y="1107440"/>
                </a:cubicBezTo>
                <a:cubicBezTo>
                  <a:pt x="1183640" y="1109133"/>
                  <a:pt x="1178675" y="1111221"/>
                  <a:pt x="1173480" y="1112520"/>
                </a:cubicBezTo>
                <a:cubicBezTo>
                  <a:pt x="1141704" y="1120464"/>
                  <a:pt x="1124524" y="1119563"/>
                  <a:pt x="1087120" y="1122680"/>
                </a:cubicBezTo>
                <a:cubicBezTo>
                  <a:pt x="1076960" y="1126067"/>
                  <a:pt x="1066427" y="1128490"/>
                  <a:pt x="1056640" y="1132840"/>
                </a:cubicBezTo>
                <a:cubicBezTo>
                  <a:pt x="1051061" y="1135320"/>
                  <a:pt x="1047117" y="1140856"/>
                  <a:pt x="1041400" y="1143000"/>
                </a:cubicBezTo>
                <a:cubicBezTo>
                  <a:pt x="1033315" y="1146032"/>
                  <a:pt x="1024467" y="1146387"/>
                  <a:pt x="1016000" y="1148080"/>
                </a:cubicBezTo>
                <a:cubicBezTo>
                  <a:pt x="978699" y="1166730"/>
                  <a:pt x="1011793" y="1153001"/>
                  <a:pt x="955040" y="1163320"/>
                </a:cubicBezTo>
                <a:cubicBezTo>
                  <a:pt x="917926" y="1170068"/>
                  <a:pt x="964880" y="1167805"/>
                  <a:pt x="919480" y="1173480"/>
                </a:cubicBezTo>
                <a:cubicBezTo>
                  <a:pt x="899247" y="1176009"/>
                  <a:pt x="878840" y="1176867"/>
                  <a:pt x="858520" y="1178560"/>
                </a:cubicBezTo>
                <a:cubicBezTo>
                  <a:pt x="851747" y="1180253"/>
                  <a:pt x="844445" y="1180518"/>
                  <a:pt x="838200" y="1183640"/>
                </a:cubicBezTo>
                <a:cubicBezTo>
                  <a:pt x="827278" y="1189101"/>
                  <a:pt x="807720" y="1203960"/>
                  <a:pt x="807720" y="1203960"/>
                </a:cubicBezTo>
                <a:cubicBezTo>
                  <a:pt x="806027" y="1209040"/>
                  <a:pt x="803939" y="1214005"/>
                  <a:pt x="802640" y="1219200"/>
                </a:cubicBezTo>
                <a:cubicBezTo>
                  <a:pt x="800546" y="1227577"/>
                  <a:pt x="800592" y="1236515"/>
                  <a:pt x="797560" y="1244600"/>
                </a:cubicBezTo>
                <a:cubicBezTo>
                  <a:pt x="792480" y="1258147"/>
                  <a:pt x="784013" y="1263227"/>
                  <a:pt x="772160" y="1270000"/>
                </a:cubicBezTo>
                <a:cubicBezTo>
                  <a:pt x="765585" y="1273757"/>
                  <a:pt x="759024" y="1277765"/>
                  <a:pt x="751840" y="1280160"/>
                </a:cubicBezTo>
                <a:cubicBezTo>
                  <a:pt x="743649" y="1282890"/>
                  <a:pt x="734907" y="1283547"/>
                  <a:pt x="726440" y="1285240"/>
                </a:cubicBezTo>
                <a:cubicBezTo>
                  <a:pt x="716280" y="1292013"/>
                  <a:pt x="698922" y="1293714"/>
                  <a:pt x="695960" y="1305560"/>
                </a:cubicBezTo>
                <a:cubicBezTo>
                  <a:pt x="685387" y="1347850"/>
                  <a:pt x="698261" y="1306038"/>
                  <a:pt x="680720" y="1341120"/>
                </a:cubicBezTo>
                <a:cubicBezTo>
                  <a:pt x="678325" y="1345909"/>
                  <a:pt x="678035" y="1351571"/>
                  <a:pt x="675640" y="1356360"/>
                </a:cubicBezTo>
                <a:cubicBezTo>
                  <a:pt x="672910" y="1361821"/>
                  <a:pt x="669029" y="1366632"/>
                  <a:pt x="665480" y="1371600"/>
                </a:cubicBezTo>
                <a:cubicBezTo>
                  <a:pt x="633975" y="1415708"/>
                  <a:pt x="664024" y="1371244"/>
                  <a:pt x="640080" y="1407160"/>
                </a:cubicBezTo>
                <a:cubicBezTo>
                  <a:pt x="638387" y="1413933"/>
                  <a:pt x="638122" y="1421235"/>
                  <a:pt x="635000" y="1427480"/>
                </a:cubicBezTo>
                <a:cubicBezTo>
                  <a:pt x="600065" y="1497351"/>
                  <a:pt x="623648" y="1431056"/>
                  <a:pt x="609600" y="1473200"/>
                </a:cubicBezTo>
                <a:cubicBezTo>
                  <a:pt x="607907" y="1503680"/>
                  <a:pt x="607284" y="1534238"/>
                  <a:pt x="604520" y="1564640"/>
                </a:cubicBezTo>
                <a:cubicBezTo>
                  <a:pt x="602171" y="1590484"/>
                  <a:pt x="599630" y="1579500"/>
                  <a:pt x="589280" y="1600200"/>
                </a:cubicBezTo>
                <a:cubicBezTo>
                  <a:pt x="586885" y="1604989"/>
                  <a:pt x="586416" y="1610565"/>
                  <a:pt x="584200" y="1615440"/>
                </a:cubicBezTo>
                <a:cubicBezTo>
                  <a:pt x="577933" y="1629228"/>
                  <a:pt x="569505" y="1642018"/>
                  <a:pt x="563880" y="1656080"/>
                </a:cubicBezTo>
                <a:cubicBezTo>
                  <a:pt x="560493" y="1664547"/>
                  <a:pt x="558499" y="1673714"/>
                  <a:pt x="553720" y="1681480"/>
                </a:cubicBezTo>
                <a:cubicBezTo>
                  <a:pt x="544845" y="1695901"/>
                  <a:pt x="523240" y="1722120"/>
                  <a:pt x="523240" y="1722120"/>
                </a:cubicBezTo>
                <a:cubicBezTo>
                  <a:pt x="521547" y="1764453"/>
                  <a:pt x="521179" y="1806860"/>
                  <a:pt x="518160" y="1849120"/>
                </a:cubicBezTo>
                <a:cubicBezTo>
                  <a:pt x="517778" y="1854461"/>
                  <a:pt x="515475" y="1859571"/>
                  <a:pt x="513080" y="1864360"/>
                </a:cubicBezTo>
                <a:cubicBezTo>
                  <a:pt x="510350" y="1869821"/>
                  <a:pt x="505650" y="1874139"/>
                  <a:pt x="502920" y="1879600"/>
                </a:cubicBezTo>
                <a:cubicBezTo>
                  <a:pt x="500525" y="1884389"/>
                  <a:pt x="501185" y="1890659"/>
                  <a:pt x="497840" y="1894840"/>
                </a:cubicBezTo>
                <a:cubicBezTo>
                  <a:pt x="490678" y="1903792"/>
                  <a:pt x="477400" y="1906733"/>
                  <a:pt x="467360" y="1910080"/>
                </a:cubicBezTo>
                <a:cubicBezTo>
                  <a:pt x="459120" y="1908903"/>
                  <a:pt x="423456" y="1905053"/>
                  <a:pt x="411480" y="1899920"/>
                </a:cubicBezTo>
                <a:cubicBezTo>
                  <a:pt x="405868" y="1897515"/>
                  <a:pt x="401320" y="1893147"/>
                  <a:pt x="396240" y="1889760"/>
                </a:cubicBezTo>
                <a:cubicBezTo>
                  <a:pt x="392108" y="1877365"/>
                  <a:pt x="390848" y="1869128"/>
                  <a:pt x="381000" y="1859280"/>
                </a:cubicBezTo>
                <a:cubicBezTo>
                  <a:pt x="368626" y="1846906"/>
                  <a:pt x="361762" y="1848704"/>
                  <a:pt x="345440" y="1844040"/>
                </a:cubicBezTo>
                <a:cubicBezTo>
                  <a:pt x="340291" y="1842569"/>
                  <a:pt x="335427" y="1840122"/>
                  <a:pt x="330200" y="1838960"/>
                </a:cubicBezTo>
                <a:cubicBezTo>
                  <a:pt x="320145" y="1836726"/>
                  <a:pt x="309713" y="1836378"/>
                  <a:pt x="299720" y="1833880"/>
                </a:cubicBezTo>
                <a:cubicBezTo>
                  <a:pt x="289330" y="1831283"/>
                  <a:pt x="279630" y="1826317"/>
                  <a:pt x="269240" y="1823720"/>
                </a:cubicBezTo>
                <a:cubicBezTo>
                  <a:pt x="243725" y="1817341"/>
                  <a:pt x="255544" y="1820848"/>
                  <a:pt x="233680" y="1813560"/>
                </a:cubicBezTo>
                <a:cubicBezTo>
                  <a:pt x="222914" y="1802794"/>
                  <a:pt x="202138" y="1780025"/>
                  <a:pt x="187960" y="1778000"/>
                </a:cubicBezTo>
                <a:lnTo>
                  <a:pt x="152400" y="1772920"/>
                </a:lnTo>
                <a:cubicBezTo>
                  <a:pt x="147320" y="1769533"/>
                  <a:pt x="140547" y="1767840"/>
                  <a:pt x="137160" y="1762760"/>
                </a:cubicBezTo>
                <a:cubicBezTo>
                  <a:pt x="133287" y="1756951"/>
                  <a:pt x="133998" y="1749153"/>
                  <a:pt x="132080" y="1742440"/>
                </a:cubicBezTo>
                <a:cubicBezTo>
                  <a:pt x="129531" y="1733518"/>
                  <a:pt x="119768" y="1706680"/>
                  <a:pt x="116840" y="1701800"/>
                </a:cubicBezTo>
                <a:cubicBezTo>
                  <a:pt x="106205" y="1684076"/>
                  <a:pt x="97816" y="1663402"/>
                  <a:pt x="81280" y="1651000"/>
                </a:cubicBezTo>
                <a:cubicBezTo>
                  <a:pt x="55213" y="1631449"/>
                  <a:pt x="66947" y="1641747"/>
                  <a:pt x="45720" y="1620520"/>
                </a:cubicBezTo>
                <a:cubicBezTo>
                  <a:pt x="44027" y="1598507"/>
                  <a:pt x="43496" y="1576373"/>
                  <a:pt x="40640" y="1554480"/>
                </a:cubicBezTo>
                <a:cubicBezTo>
                  <a:pt x="38406" y="1537356"/>
                  <a:pt x="30480" y="1503680"/>
                  <a:pt x="30480" y="1503680"/>
                </a:cubicBezTo>
                <a:cubicBezTo>
                  <a:pt x="28787" y="1457960"/>
                  <a:pt x="28443" y="1412170"/>
                  <a:pt x="25400" y="1366520"/>
                </a:cubicBezTo>
                <a:cubicBezTo>
                  <a:pt x="24310" y="1350173"/>
                  <a:pt x="16539" y="1350394"/>
                  <a:pt x="10160" y="1336040"/>
                </a:cubicBezTo>
                <a:cubicBezTo>
                  <a:pt x="5810" y="1326253"/>
                  <a:pt x="0" y="1305560"/>
                  <a:pt x="0" y="1305560"/>
                </a:cubicBezTo>
                <a:cubicBezTo>
                  <a:pt x="1693" y="1292013"/>
                  <a:pt x="2638" y="1278352"/>
                  <a:pt x="5080" y="1264920"/>
                </a:cubicBezTo>
                <a:cubicBezTo>
                  <a:pt x="6038" y="1259652"/>
                  <a:pt x="9202" y="1254948"/>
                  <a:pt x="10160" y="1249680"/>
                </a:cubicBezTo>
                <a:cubicBezTo>
                  <a:pt x="12602" y="1236248"/>
                  <a:pt x="13436" y="1222572"/>
                  <a:pt x="15240" y="1209040"/>
                </a:cubicBezTo>
                <a:cubicBezTo>
                  <a:pt x="16822" y="1197171"/>
                  <a:pt x="18627" y="1185333"/>
                  <a:pt x="20320" y="1173480"/>
                </a:cubicBezTo>
                <a:cubicBezTo>
                  <a:pt x="22013" y="1146387"/>
                  <a:pt x="22699" y="1119211"/>
                  <a:pt x="25400" y="1092200"/>
                </a:cubicBezTo>
                <a:cubicBezTo>
                  <a:pt x="26095" y="1085253"/>
                  <a:pt x="28427" y="1078553"/>
                  <a:pt x="30480" y="1071880"/>
                </a:cubicBezTo>
                <a:cubicBezTo>
                  <a:pt x="35204" y="1056526"/>
                  <a:pt x="43079" y="1042006"/>
                  <a:pt x="45720" y="1026160"/>
                </a:cubicBezTo>
                <a:cubicBezTo>
                  <a:pt x="48765" y="1007893"/>
                  <a:pt x="49059" y="996356"/>
                  <a:pt x="55880" y="980440"/>
                </a:cubicBezTo>
                <a:cubicBezTo>
                  <a:pt x="58863" y="973479"/>
                  <a:pt x="63452" y="967237"/>
                  <a:pt x="66040" y="960120"/>
                </a:cubicBezTo>
                <a:cubicBezTo>
                  <a:pt x="70253" y="948535"/>
                  <a:pt x="71622" y="936006"/>
                  <a:pt x="76200" y="924560"/>
                </a:cubicBezTo>
                <a:cubicBezTo>
                  <a:pt x="78467" y="918891"/>
                  <a:pt x="83630" y="914781"/>
                  <a:pt x="86360" y="909320"/>
                </a:cubicBezTo>
                <a:cubicBezTo>
                  <a:pt x="88755" y="904531"/>
                  <a:pt x="89747" y="899160"/>
                  <a:pt x="91440" y="894080"/>
                </a:cubicBezTo>
                <a:cubicBezTo>
                  <a:pt x="93133" y="878840"/>
                  <a:pt x="93513" y="863396"/>
                  <a:pt x="96520" y="848360"/>
                </a:cubicBezTo>
                <a:cubicBezTo>
                  <a:pt x="98620" y="837858"/>
                  <a:pt x="104083" y="828270"/>
                  <a:pt x="106680" y="817880"/>
                </a:cubicBezTo>
                <a:cubicBezTo>
                  <a:pt x="108373" y="811107"/>
                  <a:pt x="110391" y="804406"/>
                  <a:pt x="111760" y="797560"/>
                </a:cubicBezTo>
                <a:cubicBezTo>
                  <a:pt x="113780" y="787460"/>
                  <a:pt x="113583" y="776852"/>
                  <a:pt x="116840" y="767080"/>
                </a:cubicBezTo>
                <a:cubicBezTo>
                  <a:pt x="118326" y="762623"/>
                  <a:pt x="141879" y="732002"/>
                  <a:pt x="142240" y="731520"/>
                </a:cubicBezTo>
                <a:cubicBezTo>
                  <a:pt x="168219" y="634099"/>
                  <a:pt x="158187" y="685575"/>
                  <a:pt x="167640" y="614680"/>
                </a:cubicBezTo>
                <a:cubicBezTo>
                  <a:pt x="169222" y="602811"/>
                  <a:pt x="171138" y="590989"/>
                  <a:pt x="172720" y="579120"/>
                </a:cubicBezTo>
                <a:cubicBezTo>
                  <a:pt x="174524" y="565588"/>
                  <a:pt x="174208" y="551651"/>
                  <a:pt x="177800" y="538480"/>
                </a:cubicBezTo>
                <a:cubicBezTo>
                  <a:pt x="179406" y="532590"/>
                  <a:pt x="184573" y="528320"/>
                  <a:pt x="187960" y="523240"/>
                </a:cubicBezTo>
                <a:cubicBezTo>
                  <a:pt x="189653" y="516467"/>
                  <a:pt x="190832" y="509544"/>
                  <a:pt x="193040" y="502920"/>
                </a:cubicBezTo>
                <a:cubicBezTo>
                  <a:pt x="195924" y="494269"/>
                  <a:pt x="201289" y="486436"/>
                  <a:pt x="203200" y="477520"/>
                </a:cubicBezTo>
                <a:cubicBezTo>
                  <a:pt x="206413" y="462527"/>
                  <a:pt x="205948" y="446955"/>
                  <a:pt x="208280" y="431800"/>
                </a:cubicBezTo>
                <a:cubicBezTo>
                  <a:pt x="213129" y="400284"/>
                  <a:pt x="214867" y="421813"/>
                  <a:pt x="218440" y="386080"/>
                </a:cubicBezTo>
                <a:cubicBezTo>
                  <a:pt x="219282" y="377655"/>
                  <a:pt x="218440" y="369147"/>
                  <a:pt x="218440" y="360680"/>
                </a:cubicBezTo>
              </a:path>
            </a:pathLst>
          </a:custGeom>
          <a:solidFill>
            <a:srgbClr val="CC042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20 Forma libre"/>
          <p:cNvSpPr/>
          <p:nvPr/>
        </p:nvSpPr>
        <p:spPr>
          <a:xfrm>
            <a:off x="1869440" y="3063982"/>
            <a:ext cx="2890520" cy="1645178"/>
          </a:xfrm>
          <a:custGeom>
            <a:avLst/>
            <a:gdLst>
              <a:gd name="connsiteX0" fmla="*/ 0 w 2890520"/>
              <a:gd name="connsiteY0" fmla="*/ 0 h 2306320"/>
              <a:gd name="connsiteX1" fmla="*/ 1640840 w 2890520"/>
              <a:gd name="connsiteY1" fmla="*/ 1234440 h 2306320"/>
              <a:gd name="connsiteX2" fmla="*/ 1874520 w 2890520"/>
              <a:gd name="connsiteY2" fmla="*/ 975360 h 2306320"/>
              <a:gd name="connsiteX3" fmla="*/ 2890520 w 2890520"/>
              <a:gd name="connsiteY3" fmla="*/ 2275840 h 2306320"/>
              <a:gd name="connsiteX4" fmla="*/ 2433320 w 2890520"/>
              <a:gd name="connsiteY4" fmla="*/ 2306320 h 2306320"/>
              <a:gd name="connsiteX5" fmla="*/ 1544320 w 2890520"/>
              <a:gd name="connsiteY5" fmla="*/ 1341120 h 2306320"/>
              <a:gd name="connsiteX6" fmla="*/ 1625600 w 2890520"/>
              <a:gd name="connsiteY6" fmla="*/ 1275080 h 2306320"/>
              <a:gd name="connsiteX7" fmla="*/ 0 w 2890520"/>
              <a:gd name="connsiteY7" fmla="*/ 0 h 230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0520" h="2306320">
                <a:moveTo>
                  <a:pt x="0" y="0"/>
                </a:moveTo>
                <a:lnTo>
                  <a:pt x="1640840" y="1234440"/>
                </a:lnTo>
                <a:lnTo>
                  <a:pt x="1874520" y="975360"/>
                </a:lnTo>
                <a:lnTo>
                  <a:pt x="2890520" y="2275840"/>
                </a:lnTo>
                <a:lnTo>
                  <a:pt x="2433320" y="2306320"/>
                </a:lnTo>
                <a:lnTo>
                  <a:pt x="1544320" y="1341120"/>
                </a:lnTo>
                <a:lnTo>
                  <a:pt x="1625600" y="1275080"/>
                </a:lnTo>
                <a:lnTo>
                  <a:pt x="0" y="0"/>
                </a:lnTo>
                <a:close/>
              </a:path>
            </a:pathLst>
          </a:cu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2" name="21 Forma libre"/>
          <p:cNvSpPr/>
          <p:nvPr/>
        </p:nvSpPr>
        <p:spPr>
          <a:xfrm>
            <a:off x="2875280" y="4094124"/>
            <a:ext cx="680720" cy="413107"/>
          </a:xfrm>
          <a:custGeom>
            <a:avLst/>
            <a:gdLst>
              <a:gd name="connsiteX0" fmla="*/ 0 w 680720"/>
              <a:gd name="connsiteY0" fmla="*/ 406400 h 579120"/>
              <a:gd name="connsiteX1" fmla="*/ 431800 w 680720"/>
              <a:gd name="connsiteY1" fmla="*/ 0 h 579120"/>
              <a:gd name="connsiteX2" fmla="*/ 680720 w 680720"/>
              <a:gd name="connsiteY2" fmla="*/ 350520 h 579120"/>
              <a:gd name="connsiteX3" fmla="*/ 665480 w 680720"/>
              <a:gd name="connsiteY3" fmla="*/ 426720 h 579120"/>
              <a:gd name="connsiteX4" fmla="*/ 472440 w 680720"/>
              <a:gd name="connsiteY4" fmla="*/ 482600 h 579120"/>
              <a:gd name="connsiteX5" fmla="*/ 431800 w 680720"/>
              <a:gd name="connsiteY5" fmla="*/ 487680 h 579120"/>
              <a:gd name="connsiteX6" fmla="*/ 137160 w 680720"/>
              <a:gd name="connsiteY6" fmla="*/ 579120 h 579120"/>
              <a:gd name="connsiteX7" fmla="*/ 0 w 680720"/>
              <a:gd name="connsiteY7" fmla="*/ 406400 h 57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720" h="579120">
                <a:moveTo>
                  <a:pt x="0" y="406400"/>
                </a:moveTo>
                <a:lnTo>
                  <a:pt x="431800" y="0"/>
                </a:lnTo>
                <a:lnTo>
                  <a:pt x="680720" y="350520"/>
                </a:lnTo>
                <a:lnTo>
                  <a:pt x="665480" y="426720"/>
                </a:lnTo>
                <a:lnTo>
                  <a:pt x="472440" y="482600"/>
                </a:lnTo>
                <a:lnTo>
                  <a:pt x="431800" y="487680"/>
                </a:lnTo>
                <a:lnTo>
                  <a:pt x="137160" y="579120"/>
                </a:lnTo>
                <a:lnTo>
                  <a:pt x="0" y="406400"/>
                </a:lnTo>
                <a:close/>
              </a:path>
            </a:pathLst>
          </a:custGeom>
          <a:solidFill>
            <a:schemeClr val="tx2">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22 Forma libre"/>
          <p:cNvSpPr/>
          <p:nvPr/>
        </p:nvSpPr>
        <p:spPr>
          <a:xfrm>
            <a:off x="4343400" y="4785996"/>
            <a:ext cx="767080" cy="402235"/>
          </a:xfrm>
          <a:custGeom>
            <a:avLst/>
            <a:gdLst>
              <a:gd name="connsiteX0" fmla="*/ 0 w 767080"/>
              <a:gd name="connsiteY0" fmla="*/ 528320 h 563880"/>
              <a:gd name="connsiteX1" fmla="*/ 513080 w 767080"/>
              <a:gd name="connsiteY1" fmla="*/ 0 h 563880"/>
              <a:gd name="connsiteX2" fmla="*/ 767080 w 767080"/>
              <a:gd name="connsiteY2" fmla="*/ 563880 h 563880"/>
              <a:gd name="connsiteX3" fmla="*/ 0 w 767080"/>
              <a:gd name="connsiteY3" fmla="*/ 528320 h 563880"/>
            </a:gdLst>
            <a:ahLst/>
            <a:cxnLst>
              <a:cxn ang="0">
                <a:pos x="connsiteX0" y="connsiteY0"/>
              </a:cxn>
              <a:cxn ang="0">
                <a:pos x="connsiteX1" y="connsiteY1"/>
              </a:cxn>
              <a:cxn ang="0">
                <a:pos x="connsiteX2" y="connsiteY2"/>
              </a:cxn>
              <a:cxn ang="0">
                <a:pos x="connsiteX3" y="connsiteY3"/>
              </a:cxn>
            </a:cxnLst>
            <a:rect l="l" t="t" r="r" b="b"/>
            <a:pathLst>
              <a:path w="767080" h="563880">
                <a:moveTo>
                  <a:pt x="0" y="528320"/>
                </a:moveTo>
                <a:lnTo>
                  <a:pt x="513080" y="0"/>
                </a:lnTo>
                <a:lnTo>
                  <a:pt x="767080" y="563880"/>
                </a:lnTo>
                <a:lnTo>
                  <a:pt x="0" y="528320"/>
                </a:lnTo>
                <a:close/>
              </a:path>
            </a:pathLst>
          </a:cu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6" name="25 Forma libre"/>
          <p:cNvSpPr/>
          <p:nvPr/>
        </p:nvSpPr>
        <p:spPr>
          <a:xfrm>
            <a:off x="4650510" y="2957922"/>
            <a:ext cx="658091" cy="538620"/>
          </a:xfrm>
          <a:custGeom>
            <a:avLst/>
            <a:gdLst>
              <a:gd name="connsiteX0" fmla="*/ 436418 w 658091"/>
              <a:gd name="connsiteY0" fmla="*/ 0 h 755073"/>
              <a:gd name="connsiteX1" fmla="*/ 595746 w 658091"/>
              <a:gd name="connsiteY1" fmla="*/ 307109 h 755073"/>
              <a:gd name="connsiteX2" fmla="*/ 658091 w 658091"/>
              <a:gd name="connsiteY2" fmla="*/ 471054 h 755073"/>
              <a:gd name="connsiteX3" fmla="*/ 551873 w 658091"/>
              <a:gd name="connsiteY3" fmla="*/ 755073 h 755073"/>
              <a:gd name="connsiteX4" fmla="*/ 570346 w 658091"/>
              <a:gd name="connsiteY4" fmla="*/ 736600 h 755073"/>
              <a:gd name="connsiteX5" fmla="*/ 0 w 658091"/>
              <a:gd name="connsiteY5" fmla="*/ 584200 h 755073"/>
              <a:gd name="connsiteX6" fmla="*/ 436418 w 658091"/>
              <a:gd name="connsiteY6" fmla="*/ 0 h 75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8091" h="755073">
                <a:moveTo>
                  <a:pt x="436418" y="0"/>
                </a:moveTo>
                <a:lnTo>
                  <a:pt x="595746" y="307109"/>
                </a:lnTo>
                <a:lnTo>
                  <a:pt x="658091" y="471054"/>
                </a:lnTo>
                <a:lnTo>
                  <a:pt x="551873" y="755073"/>
                </a:lnTo>
                <a:lnTo>
                  <a:pt x="570346" y="736600"/>
                </a:lnTo>
                <a:lnTo>
                  <a:pt x="0" y="584200"/>
                </a:lnTo>
                <a:lnTo>
                  <a:pt x="436418" y="0"/>
                </a:lnTo>
                <a:close/>
              </a:path>
            </a:pathLst>
          </a:cu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26 Forma libre"/>
          <p:cNvSpPr/>
          <p:nvPr/>
        </p:nvSpPr>
        <p:spPr>
          <a:xfrm>
            <a:off x="3406140" y="2499650"/>
            <a:ext cx="1554480" cy="932207"/>
          </a:xfrm>
          <a:custGeom>
            <a:avLst/>
            <a:gdLst>
              <a:gd name="connsiteX0" fmla="*/ 0 w 1554480"/>
              <a:gd name="connsiteY0" fmla="*/ 0 h 1306830"/>
              <a:gd name="connsiteX1" fmla="*/ 160020 w 1554480"/>
              <a:gd name="connsiteY1" fmla="*/ 57150 h 1306830"/>
              <a:gd name="connsiteX2" fmla="*/ 853440 w 1554480"/>
              <a:gd name="connsiteY2" fmla="*/ 605790 h 1306830"/>
              <a:gd name="connsiteX3" fmla="*/ 1021080 w 1554480"/>
              <a:gd name="connsiteY3" fmla="*/ 160020 h 1306830"/>
              <a:gd name="connsiteX4" fmla="*/ 1154430 w 1554480"/>
              <a:gd name="connsiteY4" fmla="*/ 232410 h 1306830"/>
              <a:gd name="connsiteX5" fmla="*/ 1261110 w 1554480"/>
              <a:gd name="connsiteY5" fmla="*/ 628650 h 1306830"/>
              <a:gd name="connsiteX6" fmla="*/ 1554480 w 1554480"/>
              <a:gd name="connsiteY6" fmla="*/ 754380 h 1306830"/>
              <a:gd name="connsiteX7" fmla="*/ 1223010 w 1554480"/>
              <a:gd name="connsiteY7" fmla="*/ 1226820 h 1306830"/>
              <a:gd name="connsiteX8" fmla="*/ 1196340 w 1554480"/>
              <a:gd name="connsiteY8" fmla="*/ 1306830 h 1306830"/>
              <a:gd name="connsiteX9" fmla="*/ 765810 w 1554480"/>
              <a:gd name="connsiteY9" fmla="*/ 1211580 h 1306830"/>
              <a:gd name="connsiteX10" fmla="*/ 887730 w 1554480"/>
              <a:gd name="connsiteY10" fmla="*/ 1013460 h 1306830"/>
              <a:gd name="connsiteX11" fmla="*/ 701040 w 1554480"/>
              <a:gd name="connsiteY11" fmla="*/ 952500 h 1306830"/>
              <a:gd name="connsiteX12" fmla="*/ 845820 w 1554480"/>
              <a:gd name="connsiteY12" fmla="*/ 621030 h 1306830"/>
              <a:gd name="connsiteX13" fmla="*/ 358140 w 1554480"/>
              <a:gd name="connsiteY13" fmla="*/ 247650 h 1306830"/>
              <a:gd name="connsiteX14" fmla="*/ 167640 w 1554480"/>
              <a:gd name="connsiteY14" fmla="*/ 110490 h 1306830"/>
              <a:gd name="connsiteX15" fmla="*/ 0 w 1554480"/>
              <a:gd name="connsiteY15" fmla="*/ 0 h 130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54480" h="1306830">
                <a:moveTo>
                  <a:pt x="0" y="0"/>
                </a:moveTo>
                <a:lnTo>
                  <a:pt x="160020" y="57150"/>
                </a:lnTo>
                <a:lnTo>
                  <a:pt x="853440" y="605790"/>
                </a:lnTo>
                <a:lnTo>
                  <a:pt x="1021080" y="160020"/>
                </a:lnTo>
                <a:lnTo>
                  <a:pt x="1154430" y="232410"/>
                </a:lnTo>
                <a:lnTo>
                  <a:pt x="1261110" y="628650"/>
                </a:lnTo>
                <a:lnTo>
                  <a:pt x="1554480" y="754380"/>
                </a:lnTo>
                <a:lnTo>
                  <a:pt x="1223010" y="1226820"/>
                </a:lnTo>
                <a:lnTo>
                  <a:pt x="1196340" y="1306830"/>
                </a:lnTo>
                <a:lnTo>
                  <a:pt x="765810" y="1211580"/>
                </a:lnTo>
                <a:lnTo>
                  <a:pt x="887730" y="1013460"/>
                </a:lnTo>
                <a:lnTo>
                  <a:pt x="701040" y="952500"/>
                </a:lnTo>
                <a:lnTo>
                  <a:pt x="845820" y="621030"/>
                </a:lnTo>
                <a:lnTo>
                  <a:pt x="358140" y="247650"/>
                </a:lnTo>
                <a:lnTo>
                  <a:pt x="167640" y="110490"/>
                </a:lnTo>
                <a:lnTo>
                  <a:pt x="0" y="0"/>
                </a:lnTo>
                <a:close/>
              </a:path>
            </a:pathLst>
          </a:cu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27 Forma libre"/>
          <p:cNvSpPr/>
          <p:nvPr/>
        </p:nvSpPr>
        <p:spPr>
          <a:xfrm>
            <a:off x="3798570" y="3204705"/>
            <a:ext cx="499110" cy="472898"/>
          </a:xfrm>
          <a:custGeom>
            <a:avLst/>
            <a:gdLst>
              <a:gd name="connsiteX0" fmla="*/ 38100 w 499110"/>
              <a:gd name="connsiteY0" fmla="*/ 140970 h 662940"/>
              <a:gd name="connsiteX1" fmla="*/ 137160 w 499110"/>
              <a:gd name="connsiteY1" fmla="*/ 243840 h 662940"/>
              <a:gd name="connsiteX2" fmla="*/ 300990 w 499110"/>
              <a:gd name="connsiteY2" fmla="*/ 0 h 662940"/>
              <a:gd name="connsiteX3" fmla="*/ 480060 w 499110"/>
              <a:gd name="connsiteY3" fmla="*/ 53340 h 662940"/>
              <a:gd name="connsiteX4" fmla="*/ 365760 w 499110"/>
              <a:gd name="connsiteY4" fmla="*/ 232410 h 662940"/>
              <a:gd name="connsiteX5" fmla="*/ 499110 w 499110"/>
              <a:gd name="connsiteY5" fmla="*/ 289560 h 662940"/>
              <a:gd name="connsiteX6" fmla="*/ 270510 w 499110"/>
              <a:gd name="connsiteY6" fmla="*/ 662940 h 662940"/>
              <a:gd name="connsiteX7" fmla="*/ 0 w 499110"/>
              <a:gd name="connsiteY7" fmla="*/ 457200 h 662940"/>
              <a:gd name="connsiteX8" fmla="*/ 144780 w 499110"/>
              <a:gd name="connsiteY8" fmla="*/ 285750 h 662940"/>
              <a:gd name="connsiteX9" fmla="*/ 53340 w 499110"/>
              <a:gd name="connsiteY9" fmla="*/ 194310 h 662940"/>
              <a:gd name="connsiteX10" fmla="*/ 38100 w 499110"/>
              <a:gd name="connsiteY10" fmla="*/ 140970 h 66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110" h="662940">
                <a:moveTo>
                  <a:pt x="38100" y="140970"/>
                </a:moveTo>
                <a:lnTo>
                  <a:pt x="137160" y="243840"/>
                </a:lnTo>
                <a:lnTo>
                  <a:pt x="300990" y="0"/>
                </a:lnTo>
                <a:lnTo>
                  <a:pt x="480060" y="53340"/>
                </a:lnTo>
                <a:lnTo>
                  <a:pt x="365760" y="232410"/>
                </a:lnTo>
                <a:lnTo>
                  <a:pt x="499110" y="289560"/>
                </a:lnTo>
                <a:lnTo>
                  <a:pt x="270510" y="662940"/>
                </a:lnTo>
                <a:lnTo>
                  <a:pt x="0" y="457200"/>
                </a:lnTo>
                <a:lnTo>
                  <a:pt x="144780" y="285750"/>
                </a:lnTo>
                <a:lnTo>
                  <a:pt x="53340" y="194310"/>
                </a:lnTo>
                <a:lnTo>
                  <a:pt x="38100" y="140970"/>
                </a:lnTo>
                <a:close/>
              </a:path>
            </a:pathLst>
          </a:custGeom>
          <a:solidFill>
            <a:schemeClr val="accent4">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 name="28 Forma libre"/>
          <p:cNvSpPr/>
          <p:nvPr/>
        </p:nvSpPr>
        <p:spPr>
          <a:xfrm>
            <a:off x="3528646" y="3516257"/>
            <a:ext cx="1424354" cy="1697583"/>
          </a:xfrm>
          <a:custGeom>
            <a:avLst/>
            <a:gdLst>
              <a:gd name="connsiteX0" fmla="*/ 152400 w 1424354"/>
              <a:gd name="connsiteY0" fmla="*/ 1078523 h 2379785"/>
              <a:gd name="connsiteX1" fmla="*/ 0 w 1424354"/>
              <a:gd name="connsiteY1" fmla="*/ 1541585 h 2379785"/>
              <a:gd name="connsiteX2" fmla="*/ 674077 w 1424354"/>
              <a:gd name="connsiteY2" fmla="*/ 2379785 h 2379785"/>
              <a:gd name="connsiteX3" fmla="*/ 1254369 w 1424354"/>
              <a:gd name="connsiteY3" fmla="*/ 1863969 h 2379785"/>
              <a:gd name="connsiteX4" fmla="*/ 1424354 w 1424354"/>
              <a:gd name="connsiteY4" fmla="*/ 152400 h 2379785"/>
              <a:gd name="connsiteX5" fmla="*/ 756139 w 1424354"/>
              <a:gd name="connsiteY5" fmla="*/ 0 h 2379785"/>
              <a:gd name="connsiteX6" fmla="*/ 457200 w 1424354"/>
              <a:gd name="connsiteY6" fmla="*/ 492369 h 2379785"/>
              <a:gd name="connsiteX7" fmla="*/ 1271954 w 1424354"/>
              <a:gd name="connsiteY7" fmla="*/ 1606062 h 2379785"/>
              <a:gd name="connsiteX8" fmla="*/ 1225062 w 1424354"/>
              <a:gd name="connsiteY8" fmla="*/ 1682262 h 2379785"/>
              <a:gd name="connsiteX9" fmla="*/ 785446 w 1424354"/>
              <a:gd name="connsiteY9" fmla="*/ 1723292 h 2379785"/>
              <a:gd name="connsiteX10" fmla="*/ 152400 w 1424354"/>
              <a:gd name="connsiteY10" fmla="*/ 1078523 h 2379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4354" h="2379785">
                <a:moveTo>
                  <a:pt x="152400" y="1078523"/>
                </a:moveTo>
                <a:lnTo>
                  <a:pt x="0" y="1541585"/>
                </a:lnTo>
                <a:lnTo>
                  <a:pt x="674077" y="2379785"/>
                </a:lnTo>
                <a:lnTo>
                  <a:pt x="1254369" y="1863969"/>
                </a:lnTo>
                <a:lnTo>
                  <a:pt x="1424354" y="152400"/>
                </a:lnTo>
                <a:lnTo>
                  <a:pt x="756139" y="0"/>
                </a:lnTo>
                <a:lnTo>
                  <a:pt x="457200" y="492369"/>
                </a:lnTo>
                <a:lnTo>
                  <a:pt x="1271954" y="1606062"/>
                </a:lnTo>
                <a:lnTo>
                  <a:pt x="1225062" y="1682262"/>
                </a:lnTo>
                <a:lnTo>
                  <a:pt x="785446" y="1723292"/>
                </a:lnTo>
                <a:lnTo>
                  <a:pt x="152400" y="1078523"/>
                </a:lnTo>
                <a:close/>
              </a:path>
            </a:pathLst>
          </a:cu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29 Forma libre"/>
          <p:cNvSpPr/>
          <p:nvPr/>
        </p:nvSpPr>
        <p:spPr>
          <a:xfrm>
            <a:off x="3197352" y="1199020"/>
            <a:ext cx="2770718" cy="467474"/>
          </a:xfrm>
          <a:custGeom>
            <a:avLst/>
            <a:gdLst>
              <a:gd name="connsiteX0" fmla="*/ 0 w 2770718"/>
              <a:gd name="connsiteY0" fmla="*/ 320057 h 655337"/>
              <a:gd name="connsiteX1" fmla="*/ 627888 w 2770718"/>
              <a:gd name="connsiteY1" fmla="*/ 280433 h 655337"/>
              <a:gd name="connsiteX2" fmla="*/ 1511808 w 2770718"/>
              <a:gd name="connsiteY2" fmla="*/ 292625 h 655337"/>
              <a:gd name="connsiteX3" fmla="*/ 1536192 w 2770718"/>
              <a:gd name="connsiteY3" fmla="*/ 18305 h 655337"/>
              <a:gd name="connsiteX4" fmla="*/ 1636776 w 2770718"/>
              <a:gd name="connsiteY4" fmla="*/ 18305 h 655337"/>
              <a:gd name="connsiteX5" fmla="*/ 1627632 w 2770718"/>
              <a:gd name="connsiteY5" fmla="*/ 283481 h 655337"/>
              <a:gd name="connsiteX6" fmla="*/ 2115312 w 2770718"/>
              <a:gd name="connsiteY6" fmla="*/ 332249 h 655337"/>
              <a:gd name="connsiteX7" fmla="*/ 2246376 w 2770718"/>
              <a:gd name="connsiteY7" fmla="*/ 51833 h 655337"/>
              <a:gd name="connsiteX8" fmla="*/ 2417064 w 2770718"/>
              <a:gd name="connsiteY8" fmla="*/ 48785 h 655337"/>
              <a:gd name="connsiteX9" fmla="*/ 2459736 w 2770718"/>
              <a:gd name="connsiteY9" fmla="*/ 36593 h 655337"/>
              <a:gd name="connsiteX10" fmla="*/ 2511552 w 2770718"/>
              <a:gd name="connsiteY10" fmla="*/ 30497 h 655337"/>
              <a:gd name="connsiteX11" fmla="*/ 2526792 w 2770718"/>
              <a:gd name="connsiteY11" fmla="*/ 12209 h 655337"/>
              <a:gd name="connsiteX12" fmla="*/ 2535936 w 2770718"/>
              <a:gd name="connsiteY12" fmla="*/ 9161 h 655337"/>
              <a:gd name="connsiteX13" fmla="*/ 2526792 w 2770718"/>
              <a:gd name="connsiteY13" fmla="*/ 17 h 655337"/>
              <a:gd name="connsiteX14" fmla="*/ 2526792 w 2770718"/>
              <a:gd name="connsiteY14" fmla="*/ 17 h 655337"/>
              <a:gd name="connsiteX15" fmla="*/ 2703576 w 2770718"/>
              <a:gd name="connsiteY15" fmla="*/ 57929 h 655337"/>
              <a:gd name="connsiteX16" fmla="*/ 2712720 w 2770718"/>
              <a:gd name="connsiteY16" fmla="*/ 94505 h 655337"/>
              <a:gd name="connsiteX17" fmla="*/ 2718816 w 2770718"/>
              <a:gd name="connsiteY17" fmla="*/ 106697 h 655337"/>
              <a:gd name="connsiteX18" fmla="*/ 2721864 w 2770718"/>
              <a:gd name="connsiteY18" fmla="*/ 124985 h 655337"/>
              <a:gd name="connsiteX19" fmla="*/ 2724912 w 2770718"/>
              <a:gd name="connsiteY19" fmla="*/ 137177 h 655337"/>
              <a:gd name="connsiteX20" fmla="*/ 2727960 w 2770718"/>
              <a:gd name="connsiteY20" fmla="*/ 164609 h 655337"/>
              <a:gd name="connsiteX21" fmla="*/ 2737104 w 2770718"/>
              <a:gd name="connsiteY21" fmla="*/ 182897 h 655337"/>
              <a:gd name="connsiteX22" fmla="*/ 2740152 w 2770718"/>
              <a:gd name="connsiteY22" fmla="*/ 192041 h 655337"/>
              <a:gd name="connsiteX23" fmla="*/ 2749296 w 2770718"/>
              <a:gd name="connsiteY23" fmla="*/ 185945 h 655337"/>
              <a:gd name="connsiteX24" fmla="*/ 2752344 w 2770718"/>
              <a:gd name="connsiteY24" fmla="*/ 176801 h 655337"/>
              <a:gd name="connsiteX25" fmla="*/ 2767584 w 2770718"/>
              <a:gd name="connsiteY25" fmla="*/ 173753 h 655337"/>
              <a:gd name="connsiteX26" fmla="*/ 2767584 w 2770718"/>
              <a:gd name="connsiteY26" fmla="*/ 152417 h 655337"/>
              <a:gd name="connsiteX27" fmla="*/ 2758440 w 2770718"/>
              <a:gd name="connsiteY27" fmla="*/ 128033 h 655337"/>
              <a:gd name="connsiteX28" fmla="*/ 2743200 w 2770718"/>
              <a:gd name="connsiteY28" fmla="*/ 179849 h 655337"/>
              <a:gd name="connsiteX29" fmla="*/ 1767840 w 2770718"/>
              <a:gd name="connsiteY29" fmla="*/ 655337 h 655337"/>
              <a:gd name="connsiteX30" fmla="*/ 1761744 w 2770718"/>
              <a:gd name="connsiteY30" fmla="*/ 317009 h 655337"/>
              <a:gd name="connsiteX31" fmla="*/ 691896 w 2770718"/>
              <a:gd name="connsiteY31" fmla="*/ 317009 h 655337"/>
              <a:gd name="connsiteX32" fmla="*/ 179832 w 2770718"/>
              <a:gd name="connsiteY32" fmla="*/ 323105 h 655337"/>
              <a:gd name="connsiteX33" fmla="*/ 146304 w 2770718"/>
              <a:gd name="connsiteY33" fmla="*/ 338345 h 655337"/>
              <a:gd name="connsiteX34" fmla="*/ 70104 w 2770718"/>
              <a:gd name="connsiteY34" fmla="*/ 347489 h 655337"/>
              <a:gd name="connsiteX35" fmla="*/ 51816 w 2770718"/>
              <a:gd name="connsiteY35" fmla="*/ 362729 h 655337"/>
              <a:gd name="connsiteX36" fmla="*/ 45720 w 2770718"/>
              <a:gd name="connsiteY36" fmla="*/ 371873 h 655337"/>
              <a:gd name="connsiteX37" fmla="*/ 15240 w 2770718"/>
              <a:gd name="connsiteY37" fmla="*/ 371873 h 655337"/>
              <a:gd name="connsiteX38" fmla="*/ 15240 w 2770718"/>
              <a:gd name="connsiteY38" fmla="*/ 371873 h 655337"/>
              <a:gd name="connsiteX39" fmla="*/ 0 w 2770718"/>
              <a:gd name="connsiteY39" fmla="*/ 320057 h 65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770718" h="655337">
                <a:moveTo>
                  <a:pt x="0" y="320057"/>
                </a:moveTo>
                <a:lnTo>
                  <a:pt x="627888" y="280433"/>
                </a:lnTo>
                <a:lnTo>
                  <a:pt x="1511808" y="292625"/>
                </a:lnTo>
                <a:lnTo>
                  <a:pt x="1536192" y="18305"/>
                </a:lnTo>
                <a:lnTo>
                  <a:pt x="1636776" y="18305"/>
                </a:lnTo>
                <a:lnTo>
                  <a:pt x="1627632" y="283481"/>
                </a:lnTo>
                <a:lnTo>
                  <a:pt x="2115312" y="332249"/>
                </a:lnTo>
                <a:lnTo>
                  <a:pt x="2246376" y="51833"/>
                </a:lnTo>
                <a:lnTo>
                  <a:pt x="2417064" y="48785"/>
                </a:lnTo>
                <a:cubicBezTo>
                  <a:pt x="2431820" y="47731"/>
                  <a:pt x="2445144" y="39025"/>
                  <a:pt x="2459736" y="36593"/>
                </a:cubicBezTo>
                <a:cubicBezTo>
                  <a:pt x="2489093" y="31700"/>
                  <a:pt x="2471869" y="34105"/>
                  <a:pt x="2511552" y="30497"/>
                </a:cubicBezTo>
                <a:cubicBezTo>
                  <a:pt x="2516050" y="23750"/>
                  <a:pt x="2519751" y="16903"/>
                  <a:pt x="2526792" y="12209"/>
                </a:cubicBezTo>
                <a:cubicBezTo>
                  <a:pt x="2529465" y="10427"/>
                  <a:pt x="2532888" y="10177"/>
                  <a:pt x="2535936" y="9161"/>
                </a:cubicBezTo>
                <a:cubicBezTo>
                  <a:pt x="2529276" y="-828"/>
                  <a:pt x="2533503" y="17"/>
                  <a:pt x="2526792" y="17"/>
                </a:cubicBezTo>
                <a:lnTo>
                  <a:pt x="2526792" y="17"/>
                </a:lnTo>
                <a:lnTo>
                  <a:pt x="2703576" y="57929"/>
                </a:lnTo>
                <a:cubicBezTo>
                  <a:pt x="2706624" y="70121"/>
                  <a:pt x="2708972" y="82510"/>
                  <a:pt x="2712720" y="94505"/>
                </a:cubicBezTo>
                <a:cubicBezTo>
                  <a:pt x="2714075" y="98842"/>
                  <a:pt x="2717510" y="102345"/>
                  <a:pt x="2718816" y="106697"/>
                </a:cubicBezTo>
                <a:cubicBezTo>
                  <a:pt x="2720592" y="112616"/>
                  <a:pt x="2720652" y="118925"/>
                  <a:pt x="2721864" y="124985"/>
                </a:cubicBezTo>
                <a:cubicBezTo>
                  <a:pt x="2722686" y="129093"/>
                  <a:pt x="2723896" y="133113"/>
                  <a:pt x="2724912" y="137177"/>
                </a:cubicBezTo>
                <a:cubicBezTo>
                  <a:pt x="2725928" y="146321"/>
                  <a:pt x="2725589" y="155719"/>
                  <a:pt x="2727960" y="164609"/>
                </a:cubicBezTo>
                <a:cubicBezTo>
                  <a:pt x="2729716" y="171194"/>
                  <a:pt x="2734336" y="176669"/>
                  <a:pt x="2737104" y="182897"/>
                </a:cubicBezTo>
                <a:cubicBezTo>
                  <a:pt x="2738409" y="185833"/>
                  <a:pt x="2739136" y="188993"/>
                  <a:pt x="2740152" y="192041"/>
                </a:cubicBezTo>
                <a:cubicBezTo>
                  <a:pt x="2743200" y="190009"/>
                  <a:pt x="2747008" y="188806"/>
                  <a:pt x="2749296" y="185945"/>
                </a:cubicBezTo>
                <a:cubicBezTo>
                  <a:pt x="2751303" y="183436"/>
                  <a:pt x="2749671" y="178583"/>
                  <a:pt x="2752344" y="176801"/>
                </a:cubicBezTo>
                <a:cubicBezTo>
                  <a:pt x="2756655" y="173927"/>
                  <a:pt x="2762504" y="174769"/>
                  <a:pt x="2767584" y="173753"/>
                </a:cubicBezTo>
                <a:cubicBezTo>
                  <a:pt x="2771467" y="162103"/>
                  <a:pt x="2772049" y="165812"/>
                  <a:pt x="2767584" y="152417"/>
                </a:cubicBezTo>
                <a:cubicBezTo>
                  <a:pt x="2764839" y="144182"/>
                  <a:pt x="2758440" y="128033"/>
                  <a:pt x="2758440" y="128033"/>
                </a:cubicBezTo>
                <a:lnTo>
                  <a:pt x="2743200" y="179849"/>
                </a:lnTo>
                <a:lnTo>
                  <a:pt x="1767840" y="655337"/>
                </a:lnTo>
                <a:lnTo>
                  <a:pt x="1761744" y="317009"/>
                </a:lnTo>
                <a:lnTo>
                  <a:pt x="691896" y="317009"/>
                </a:lnTo>
                <a:lnTo>
                  <a:pt x="179832" y="323105"/>
                </a:lnTo>
                <a:cubicBezTo>
                  <a:pt x="173766" y="323245"/>
                  <a:pt x="150175" y="337326"/>
                  <a:pt x="146304" y="338345"/>
                </a:cubicBezTo>
                <a:cubicBezTo>
                  <a:pt x="126025" y="343682"/>
                  <a:pt x="91216" y="345730"/>
                  <a:pt x="70104" y="347489"/>
                </a:cubicBezTo>
                <a:cubicBezTo>
                  <a:pt x="61113" y="353483"/>
                  <a:pt x="59150" y="353928"/>
                  <a:pt x="51816" y="362729"/>
                </a:cubicBezTo>
                <a:cubicBezTo>
                  <a:pt x="49471" y="365543"/>
                  <a:pt x="49274" y="370985"/>
                  <a:pt x="45720" y="371873"/>
                </a:cubicBezTo>
                <a:cubicBezTo>
                  <a:pt x="35863" y="374337"/>
                  <a:pt x="25400" y="371873"/>
                  <a:pt x="15240" y="371873"/>
                </a:cubicBezTo>
                <a:lnTo>
                  <a:pt x="15240" y="371873"/>
                </a:lnTo>
                <a:lnTo>
                  <a:pt x="0" y="320057"/>
                </a:lnTo>
                <a:close/>
              </a:path>
            </a:pathLst>
          </a:cu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1" name="30 Forma libre"/>
          <p:cNvSpPr/>
          <p:nvPr/>
        </p:nvSpPr>
        <p:spPr>
          <a:xfrm>
            <a:off x="4684777" y="1429980"/>
            <a:ext cx="277791" cy="115657"/>
          </a:xfrm>
          <a:custGeom>
            <a:avLst/>
            <a:gdLst>
              <a:gd name="connsiteX0" fmla="*/ 21336 w 277791"/>
              <a:gd name="connsiteY0" fmla="*/ 6287 h 208335"/>
              <a:gd name="connsiteX1" fmla="*/ 21336 w 277791"/>
              <a:gd name="connsiteY1" fmla="*/ 6287 h 208335"/>
              <a:gd name="connsiteX2" fmla="*/ 207264 w 277791"/>
              <a:gd name="connsiteY2" fmla="*/ 191 h 208335"/>
              <a:gd name="connsiteX3" fmla="*/ 240792 w 277791"/>
              <a:gd name="connsiteY3" fmla="*/ 6287 h 208335"/>
              <a:gd name="connsiteX4" fmla="*/ 249936 w 277791"/>
              <a:gd name="connsiteY4" fmla="*/ 67247 h 208335"/>
              <a:gd name="connsiteX5" fmla="*/ 256032 w 277791"/>
              <a:gd name="connsiteY5" fmla="*/ 76391 h 208335"/>
              <a:gd name="connsiteX6" fmla="*/ 256032 w 277791"/>
              <a:gd name="connsiteY6" fmla="*/ 48959 h 208335"/>
              <a:gd name="connsiteX7" fmla="*/ 262128 w 277791"/>
              <a:gd name="connsiteY7" fmla="*/ 103823 h 208335"/>
              <a:gd name="connsiteX8" fmla="*/ 271272 w 277791"/>
              <a:gd name="connsiteY8" fmla="*/ 131255 h 208335"/>
              <a:gd name="connsiteX9" fmla="*/ 274320 w 277791"/>
              <a:gd name="connsiteY9" fmla="*/ 146495 h 208335"/>
              <a:gd name="connsiteX10" fmla="*/ 271272 w 277791"/>
              <a:gd name="connsiteY10" fmla="*/ 204407 h 208335"/>
              <a:gd name="connsiteX11" fmla="*/ 225552 w 277791"/>
              <a:gd name="connsiteY11" fmla="*/ 198311 h 208335"/>
              <a:gd name="connsiteX12" fmla="*/ 103632 w 277791"/>
              <a:gd name="connsiteY12" fmla="*/ 192215 h 208335"/>
              <a:gd name="connsiteX13" fmla="*/ 0 w 277791"/>
              <a:gd name="connsiteY13" fmla="*/ 186119 h 208335"/>
              <a:gd name="connsiteX14" fmla="*/ 12192 w 277791"/>
              <a:gd name="connsiteY14" fmla="*/ 173927 h 208335"/>
              <a:gd name="connsiteX15" fmla="*/ 18288 w 277791"/>
              <a:gd name="connsiteY15" fmla="*/ 67247 h 208335"/>
              <a:gd name="connsiteX16" fmla="*/ 21336 w 277791"/>
              <a:gd name="connsiteY16" fmla="*/ 6287 h 208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7791" h="208335">
                <a:moveTo>
                  <a:pt x="21336" y="6287"/>
                </a:moveTo>
                <a:lnTo>
                  <a:pt x="21336" y="6287"/>
                </a:lnTo>
                <a:cubicBezTo>
                  <a:pt x="82044" y="3092"/>
                  <a:pt x="147869" y="-930"/>
                  <a:pt x="207264" y="191"/>
                </a:cubicBezTo>
                <a:cubicBezTo>
                  <a:pt x="218621" y="405"/>
                  <a:pt x="229616" y="4255"/>
                  <a:pt x="240792" y="6287"/>
                </a:cubicBezTo>
                <a:cubicBezTo>
                  <a:pt x="242940" y="38512"/>
                  <a:pt x="238620" y="44615"/>
                  <a:pt x="249936" y="67247"/>
                </a:cubicBezTo>
                <a:cubicBezTo>
                  <a:pt x="251574" y="70524"/>
                  <a:pt x="254000" y="73343"/>
                  <a:pt x="256032" y="76391"/>
                </a:cubicBezTo>
                <a:cubicBezTo>
                  <a:pt x="251280" y="-18656"/>
                  <a:pt x="251773" y="7788"/>
                  <a:pt x="256032" y="48959"/>
                </a:cubicBezTo>
                <a:cubicBezTo>
                  <a:pt x="257925" y="67262"/>
                  <a:pt x="258777" y="85730"/>
                  <a:pt x="262128" y="103823"/>
                </a:cubicBezTo>
                <a:cubicBezTo>
                  <a:pt x="263883" y="113300"/>
                  <a:pt x="269382" y="121804"/>
                  <a:pt x="271272" y="131255"/>
                </a:cubicBezTo>
                <a:lnTo>
                  <a:pt x="274320" y="146495"/>
                </a:lnTo>
                <a:cubicBezTo>
                  <a:pt x="273304" y="165799"/>
                  <a:pt x="284521" y="190330"/>
                  <a:pt x="271272" y="204407"/>
                </a:cubicBezTo>
                <a:cubicBezTo>
                  <a:pt x="260735" y="215603"/>
                  <a:pt x="240886" y="199426"/>
                  <a:pt x="225552" y="198311"/>
                </a:cubicBezTo>
                <a:cubicBezTo>
                  <a:pt x="184968" y="195359"/>
                  <a:pt x="144268" y="194317"/>
                  <a:pt x="103632" y="192215"/>
                </a:cubicBezTo>
                <a:lnTo>
                  <a:pt x="0" y="186119"/>
                </a:lnTo>
                <a:cubicBezTo>
                  <a:pt x="8759" y="183199"/>
                  <a:pt x="11561" y="184975"/>
                  <a:pt x="12192" y="173927"/>
                </a:cubicBezTo>
                <a:cubicBezTo>
                  <a:pt x="18489" y="63735"/>
                  <a:pt x="4643" y="108183"/>
                  <a:pt x="18288" y="67247"/>
                </a:cubicBezTo>
                <a:lnTo>
                  <a:pt x="21336" y="6287"/>
                </a:lnTo>
                <a:close/>
              </a:path>
            </a:pathLst>
          </a:custGeom>
          <a:solidFill>
            <a:schemeClr val="bg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2" name="31 Forma libre"/>
          <p:cNvSpPr/>
          <p:nvPr/>
        </p:nvSpPr>
        <p:spPr>
          <a:xfrm>
            <a:off x="4706112" y="1551269"/>
            <a:ext cx="249936" cy="204379"/>
          </a:xfrm>
          <a:custGeom>
            <a:avLst/>
            <a:gdLst>
              <a:gd name="connsiteX0" fmla="*/ 0 w 249936"/>
              <a:gd name="connsiteY0" fmla="*/ 21336 h 286512"/>
              <a:gd name="connsiteX1" fmla="*/ 243840 w 249936"/>
              <a:gd name="connsiteY1" fmla="*/ 0 h 286512"/>
              <a:gd name="connsiteX2" fmla="*/ 249936 w 249936"/>
              <a:gd name="connsiteY2" fmla="*/ 170688 h 286512"/>
              <a:gd name="connsiteX3" fmla="*/ 15240 w 249936"/>
              <a:gd name="connsiteY3" fmla="*/ 271272 h 286512"/>
              <a:gd name="connsiteX4" fmla="*/ 3048 w 249936"/>
              <a:gd name="connsiteY4" fmla="*/ 286512 h 286512"/>
              <a:gd name="connsiteX5" fmla="*/ 0 w 249936"/>
              <a:gd name="connsiteY5" fmla="*/ 21336 h 28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936" h="286512">
                <a:moveTo>
                  <a:pt x="0" y="21336"/>
                </a:moveTo>
                <a:lnTo>
                  <a:pt x="243840" y="0"/>
                </a:lnTo>
                <a:lnTo>
                  <a:pt x="249936" y="170688"/>
                </a:lnTo>
                <a:lnTo>
                  <a:pt x="15240" y="271272"/>
                </a:lnTo>
                <a:lnTo>
                  <a:pt x="3048" y="286512"/>
                </a:lnTo>
                <a:lnTo>
                  <a:pt x="0" y="21336"/>
                </a:lnTo>
                <a:close/>
              </a:path>
            </a:pathLst>
          </a:custGeom>
          <a:solidFill>
            <a:srgbClr val="00B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7" name="36 Forma libre"/>
          <p:cNvSpPr/>
          <p:nvPr/>
        </p:nvSpPr>
        <p:spPr>
          <a:xfrm>
            <a:off x="21771" y="4731991"/>
            <a:ext cx="1012372" cy="477557"/>
          </a:xfrm>
          <a:custGeom>
            <a:avLst/>
            <a:gdLst>
              <a:gd name="connsiteX0" fmla="*/ 16329 w 1012372"/>
              <a:gd name="connsiteY0" fmla="*/ 0 h 669471"/>
              <a:gd name="connsiteX1" fmla="*/ 1012372 w 1012372"/>
              <a:gd name="connsiteY1" fmla="*/ 190500 h 669471"/>
              <a:gd name="connsiteX2" fmla="*/ 925286 w 1012372"/>
              <a:gd name="connsiteY2" fmla="*/ 669471 h 669471"/>
              <a:gd name="connsiteX3" fmla="*/ 0 w 1012372"/>
              <a:gd name="connsiteY3" fmla="*/ 642257 h 669471"/>
              <a:gd name="connsiteX4" fmla="*/ 16329 w 1012372"/>
              <a:gd name="connsiteY4" fmla="*/ 0 h 669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372" h="669471">
                <a:moveTo>
                  <a:pt x="16329" y="0"/>
                </a:moveTo>
                <a:lnTo>
                  <a:pt x="1012372" y="190500"/>
                </a:lnTo>
                <a:lnTo>
                  <a:pt x="925286" y="669471"/>
                </a:lnTo>
                <a:lnTo>
                  <a:pt x="0" y="642257"/>
                </a:lnTo>
                <a:lnTo>
                  <a:pt x="16329" y="0"/>
                </a:lnTo>
                <a:close/>
              </a:path>
            </a:pathLst>
          </a:cu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5 CuadroTexto"/>
          <p:cNvSpPr txBox="1"/>
          <p:nvPr/>
        </p:nvSpPr>
        <p:spPr>
          <a:xfrm>
            <a:off x="642911" y="267874"/>
            <a:ext cx="2271375" cy="338554"/>
          </a:xfrm>
          <a:prstGeom prst="rect">
            <a:avLst/>
          </a:prstGeom>
          <a:solidFill>
            <a:srgbClr val="00B0F0"/>
          </a:solidFill>
        </p:spPr>
        <p:txBody>
          <a:bodyPr wrap="none" rtlCol="0">
            <a:spAutoFit/>
          </a:bodyPr>
          <a:lstStyle/>
          <a:p>
            <a:r>
              <a:rPr lang="es-MX" sz="1600" dirty="0" smtClean="0"/>
              <a:t>Termoeléctricas </a:t>
            </a:r>
            <a:r>
              <a:rPr lang="es-MX" sz="1600" dirty="0" err="1" smtClean="0"/>
              <a:t>Gener</a:t>
            </a:r>
            <a:endParaRPr lang="es-CL" sz="1600" dirty="0"/>
          </a:p>
        </p:txBody>
      </p:sp>
      <p:sp>
        <p:nvSpPr>
          <p:cNvPr id="38" name="37 CuadroTexto"/>
          <p:cNvSpPr txBox="1"/>
          <p:nvPr/>
        </p:nvSpPr>
        <p:spPr>
          <a:xfrm>
            <a:off x="642911" y="0"/>
            <a:ext cx="2090574" cy="307777"/>
          </a:xfrm>
          <a:prstGeom prst="rect">
            <a:avLst/>
          </a:prstGeom>
          <a:solidFill>
            <a:schemeClr val="accent6">
              <a:lumMod val="75000"/>
            </a:schemeClr>
          </a:solidFill>
        </p:spPr>
        <p:txBody>
          <a:bodyPr wrap="none" rtlCol="0">
            <a:spAutoFit/>
          </a:bodyPr>
          <a:lstStyle/>
          <a:p>
            <a:r>
              <a:rPr lang="es-MX" dirty="0" smtClean="0">
                <a:solidFill>
                  <a:schemeClr val="bg1"/>
                </a:solidFill>
              </a:rPr>
              <a:t>Petróleos Marinos Chile</a:t>
            </a:r>
            <a:endParaRPr lang="es-CL" dirty="0">
              <a:solidFill>
                <a:schemeClr val="bg1"/>
              </a:solidFill>
            </a:endParaRPr>
          </a:p>
        </p:txBody>
      </p:sp>
      <p:sp>
        <p:nvSpPr>
          <p:cNvPr id="39" name="38 CuadroTexto"/>
          <p:cNvSpPr txBox="1"/>
          <p:nvPr/>
        </p:nvSpPr>
        <p:spPr>
          <a:xfrm>
            <a:off x="642910" y="482188"/>
            <a:ext cx="1713229" cy="338554"/>
          </a:xfrm>
          <a:prstGeom prst="rect">
            <a:avLst/>
          </a:prstGeom>
          <a:solidFill>
            <a:schemeClr val="tx2">
              <a:lumMod val="60000"/>
              <a:lumOff val="40000"/>
            </a:schemeClr>
          </a:solidFill>
        </p:spPr>
        <p:txBody>
          <a:bodyPr wrap="none" rtlCol="0">
            <a:spAutoFit/>
          </a:bodyPr>
          <a:lstStyle/>
          <a:p>
            <a:r>
              <a:rPr lang="es-MX" sz="1600" dirty="0" smtClean="0">
                <a:solidFill>
                  <a:schemeClr val="bg1"/>
                </a:solidFill>
              </a:rPr>
              <a:t>Puerto Ventanas</a:t>
            </a:r>
            <a:endParaRPr lang="es-CL" sz="1600" dirty="0">
              <a:solidFill>
                <a:schemeClr val="bg1"/>
              </a:solidFill>
            </a:endParaRPr>
          </a:p>
        </p:txBody>
      </p:sp>
      <p:sp>
        <p:nvSpPr>
          <p:cNvPr id="40" name="39 CuadroTexto"/>
          <p:cNvSpPr txBox="1"/>
          <p:nvPr/>
        </p:nvSpPr>
        <p:spPr>
          <a:xfrm>
            <a:off x="642910" y="750081"/>
            <a:ext cx="2120906" cy="307777"/>
          </a:xfrm>
          <a:prstGeom prst="rect">
            <a:avLst/>
          </a:prstGeom>
          <a:solidFill>
            <a:schemeClr val="bg1">
              <a:lumMod val="50000"/>
            </a:schemeClr>
          </a:solidFill>
        </p:spPr>
        <p:txBody>
          <a:bodyPr wrap="none" rtlCol="0">
            <a:spAutoFit/>
          </a:bodyPr>
          <a:lstStyle/>
          <a:p>
            <a:r>
              <a:rPr lang="es-MX" sz="1400" dirty="0" smtClean="0">
                <a:solidFill>
                  <a:schemeClr val="bg1"/>
                </a:solidFill>
              </a:rPr>
              <a:t>Bodega Cemento Melón</a:t>
            </a:r>
            <a:endParaRPr lang="es-CL" sz="1400" dirty="0">
              <a:solidFill>
                <a:schemeClr val="bg1"/>
              </a:solidFill>
            </a:endParaRPr>
          </a:p>
        </p:txBody>
      </p:sp>
      <p:sp>
        <p:nvSpPr>
          <p:cNvPr id="41" name="40 CuadroTexto"/>
          <p:cNvSpPr txBox="1"/>
          <p:nvPr/>
        </p:nvSpPr>
        <p:spPr>
          <a:xfrm>
            <a:off x="642910" y="964395"/>
            <a:ext cx="2203648" cy="338554"/>
          </a:xfrm>
          <a:prstGeom prst="rect">
            <a:avLst/>
          </a:prstGeom>
          <a:solidFill>
            <a:srgbClr val="00B050"/>
          </a:solidFill>
        </p:spPr>
        <p:txBody>
          <a:bodyPr wrap="none" rtlCol="0">
            <a:spAutoFit/>
          </a:bodyPr>
          <a:lstStyle/>
          <a:p>
            <a:r>
              <a:rPr lang="es-MX" sz="1600" dirty="0" smtClean="0">
                <a:solidFill>
                  <a:schemeClr val="bg1"/>
                </a:solidFill>
              </a:rPr>
              <a:t>Bodega </a:t>
            </a:r>
            <a:r>
              <a:rPr lang="es-MX" sz="1600" dirty="0" err="1" smtClean="0">
                <a:solidFill>
                  <a:schemeClr val="bg1"/>
                </a:solidFill>
              </a:rPr>
              <a:t>Angloamerica</a:t>
            </a:r>
            <a:endParaRPr lang="es-CL" sz="1600" dirty="0">
              <a:solidFill>
                <a:schemeClr val="bg1"/>
              </a:solidFill>
            </a:endParaRPr>
          </a:p>
        </p:txBody>
      </p:sp>
      <p:sp>
        <p:nvSpPr>
          <p:cNvPr id="42" name="41 CuadroTexto"/>
          <p:cNvSpPr txBox="1"/>
          <p:nvPr/>
        </p:nvSpPr>
        <p:spPr>
          <a:xfrm>
            <a:off x="642910" y="1178709"/>
            <a:ext cx="1245153" cy="338554"/>
          </a:xfrm>
          <a:prstGeom prst="rect">
            <a:avLst/>
          </a:prstGeom>
          <a:solidFill>
            <a:schemeClr val="tx2">
              <a:lumMod val="75000"/>
            </a:schemeClr>
          </a:solidFill>
        </p:spPr>
        <p:txBody>
          <a:bodyPr wrap="none" rtlCol="0">
            <a:spAutoFit/>
          </a:bodyPr>
          <a:lstStyle/>
          <a:p>
            <a:r>
              <a:rPr lang="es-MX" sz="1600" dirty="0" err="1" smtClean="0">
                <a:solidFill>
                  <a:schemeClr val="bg1"/>
                </a:solidFill>
              </a:rPr>
              <a:t>Catamotum</a:t>
            </a:r>
            <a:endParaRPr lang="es-CL" sz="1600" dirty="0">
              <a:solidFill>
                <a:schemeClr val="bg1"/>
              </a:solidFill>
            </a:endParaRPr>
          </a:p>
        </p:txBody>
      </p:sp>
      <p:sp>
        <p:nvSpPr>
          <p:cNvPr id="43" name="42 CuadroTexto"/>
          <p:cNvSpPr txBox="1"/>
          <p:nvPr/>
        </p:nvSpPr>
        <p:spPr>
          <a:xfrm>
            <a:off x="642911" y="1446601"/>
            <a:ext cx="2488682" cy="338554"/>
          </a:xfrm>
          <a:prstGeom prst="rect">
            <a:avLst/>
          </a:prstGeom>
          <a:solidFill>
            <a:schemeClr val="tx1"/>
          </a:solidFill>
        </p:spPr>
        <p:txBody>
          <a:bodyPr wrap="none" rtlCol="0">
            <a:spAutoFit/>
          </a:bodyPr>
          <a:lstStyle/>
          <a:p>
            <a:r>
              <a:rPr lang="es-MX" sz="1600" dirty="0" smtClean="0">
                <a:solidFill>
                  <a:schemeClr val="bg1"/>
                </a:solidFill>
              </a:rPr>
              <a:t>Cancha </a:t>
            </a:r>
            <a:r>
              <a:rPr lang="es-MX" sz="1600" dirty="0" err="1" smtClean="0">
                <a:solidFill>
                  <a:schemeClr val="bg1"/>
                </a:solidFill>
              </a:rPr>
              <a:t>Petcoque</a:t>
            </a:r>
            <a:r>
              <a:rPr lang="es-MX" sz="1600" dirty="0" smtClean="0">
                <a:solidFill>
                  <a:schemeClr val="bg1"/>
                </a:solidFill>
              </a:rPr>
              <a:t>  ENAP</a:t>
            </a:r>
            <a:endParaRPr lang="es-CL" sz="1600" dirty="0">
              <a:solidFill>
                <a:schemeClr val="bg1"/>
              </a:solidFill>
            </a:endParaRPr>
          </a:p>
        </p:txBody>
      </p:sp>
      <p:sp>
        <p:nvSpPr>
          <p:cNvPr id="44" name="43 CuadroTexto"/>
          <p:cNvSpPr txBox="1"/>
          <p:nvPr/>
        </p:nvSpPr>
        <p:spPr>
          <a:xfrm>
            <a:off x="642910" y="1660915"/>
            <a:ext cx="1633079" cy="338554"/>
          </a:xfrm>
          <a:prstGeom prst="rect">
            <a:avLst/>
          </a:prstGeom>
          <a:solidFill>
            <a:schemeClr val="accent2">
              <a:lumMod val="75000"/>
            </a:schemeClr>
          </a:solidFill>
        </p:spPr>
        <p:txBody>
          <a:bodyPr wrap="none" rtlCol="0">
            <a:spAutoFit/>
          </a:bodyPr>
          <a:lstStyle/>
          <a:p>
            <a:r>
              <a:rPr lang="es-MX" sz="1600" dirty="0" smtClean="0">
                <a:solidFill>
                  <a:schemeClr val="bg1"/>
                </a:solidFill>
              </a:rPr>
              <a:t>Cemento Melón</a:t>
            </a:r>
            <a:endParaRPr lang="es-CL" sz="1600" dirty="0">
              <a:solidFill>
                <a:schemeClr val="bg1"/>
              </a:solidFill>
            </a:endParaRPr>
          </a:p>
        </p:txBody>
      </p:sp>
      <p:sp>
        <p:nvSpPr>
          <p:cNvPr id="45" name="44 CuadroTexto"/>
          <p:cNvSpPr txBox="1"/>
          <p:nvPr/>
        </p:nvSpPr>
        <p:spPr>
          <a:xfrm>
            <a:off x="642910" y="1928808"/>
            <a:ext cx="2818888" cy="307777"/>
          </a:xfrm>
          <a:prstGeom prst="rect">
            <a:avLst/>
          </a:prstGeom>
          <a:solidFill>
            <a:schemeClr val="accent6">
              <a:lumMod val="50000"/>
            </a:schemeClr>
          </a:solidFill>
        </p:spPr>
        <p:txBody>
          <a:bodyPr wrap="none" rtlCol="0">
            <a:spAutoFit/>
          </a:bodyPr>
          <a:lstStyle/>
          <a:p>
            <a:r>
              <a:rPr lang="es-MX" dirty="0" smtClean="0">
                <a:solidFill>
                  <a:schemeClr val="bg1"/>
                </a:solidFill>
              </a:rPr>
              <a:t>Fundición y Refinería CODELCO</a:t>
            </a:r>
            <a:endParaRPr lang="es-CL" dirty="0">
              <a:solidFill>
                <a:schemeClr val="bg1"/>
              </a:solidFill>
            </a:endParaRPr>
          </a:p>
        </p:txBody>
      </p:sp>
      <p:sp>
        <p:nvSpPr>
          <p:cNvPr id="46" name="45 CuadroTexto"/>
          <p:cNvSpPr txBox="1"/>
          <p:nvPr/>
        </p:nvSpPr>
        <p:spPr>
          <a:xfrm>
            <a:off x="642911" y="2196700"/>
            <a:ext cx="2271475" cy="338554"/>
          </a:xfrm>
          <a:prstGeom prst="rect">
            <a:avLst/>
          </a:prstGeom>
          <a:solidFill>
            <a:srgbClr val="FF0000"/>
          </a:solidFill>
        </p:spPr>
        <p:txBody>
          <a:bodyPr wrap="none" rtlCol="0">
            <a:spAutoFit/>
          </a:bodyPr>
          <a:lstStyle/>
          <a:p>
            <a:r>
              <a:rPr lang="es-MX" sz="1600" dirty="0" smtClean="0"/>
              <a:t>Minera Monte Carmelo</a:t>
            </a:r>
            <a:endParaRPr lang="es-CL" sz="1600" dirty="0"/>
          </a:p>
        </p:txBody>
      </p:sp>
      <p:sp>
        <p:nvSpPr>
          <p:cNvPr id="47" name="46 CuadroTexto"/>
          <p:cNvSpPr txBox="1"/>
          <p:nvPr/>
        </p:nvSpPr>
        <p:spPr>
          <a:xfrm>
            <a:off x="642910" y="2464594"/>
            <a:ext cx="996343" cy="353943"/>
          </a:xfrm>
          <a:prstGeom prst="rect">
            <a:avLst/>
          </a:prstGeom>
          <a:solidFill>
            <a:schemeClr val="accent5"/>
          </a:solidFill>
        </p:spPr>
        <p:txBody>
          <a:bodyPr wrap="none" rtlCol="0">
            <a:spAutoFit/>
          </a:bodyPr>
          <a:lstStyle/>
          <a:p>
            <a:r>
              <a:rPr lang="es-MX" sz="1700" dirty="0" err="1" smtClean="0"/>
              <a:t>Oxiquím</a:t>
            </a:r>
            <a:endParaRPr lang="es-CL" sz="1700" dirty="0"/>
          </a:p>
        </p:txBody>
      </p:sp>
      <p:sp>
        <p:nvSpPr>
          <p:cNvPr id="49" name="48 CuadroTexto"/>
          <p:cNvSpPr txBox="1"/>
          <p:nvPr/>
        </p:nvSpPr>
        <p:spPr>
          <a:xfrm>
            <a:off x="594150" y="2723379"/>
            <a:ext cx="825867" cy="307777"/>
          </a:xfrm>
          <a:prstGeom prst="rect">
            <a:avLst/>
          </a:prstGeom>
          <a:solidFill>
            <a:schemeClr val="accent6">
              <a:lumMod val="75000"/>
            </a:schemeClr>
          </a:solidFill>
        </p:spPr>
        <p:txBody>
          <a:bodyPr wrap="none" rtlCol="0">
            <a:spAutoFit/>
          </a:bodyPr>
          <a:lstStyle/>
          <a:p>
            <a:r>
              <a:rPr lang="es-MX" dirty="0" err="1" smtClean="0">
                <a:solidFill>
                  <a:schemeClr val="bg1"/>
                </a:solidFill>
              </a:rPr>
              <a:t>Gasmar</a:t>
            </a:r>
            <a:endParaRPr lang="es-CL" dirty="0">
              <a:solidFill>
                <a:schemeClr val="bg1"/>
              </a:solidFill>
            </a:endParaRPr>
          </a:p>
        </p:txBody>
      </p:sp>
      <p:sp>
        <p:nvSpPr>
          <p:cNvPr id="50" name="49 CuadroTexto"/>
          <p:cNvSpPr txBox="1"/>
          <p:nvPr/>
        </p:nvSpPr>
        <p:spPr>
          <a:xfrm>
            <a:off x="571473" y="2996829"/>
            <a:ext cx="583889" cy="307777"/>
          </a:xfrm>
          <a:prstGeom prst="rect">
            <a:avLst/>
          </a:prstGeom>
          <a:solidFill>
            <a:schemeClr val="accent4">
              <a:lumMod val="75000"/>
            </a:schemeClr>
          </a:solidFill>
        </p:spPr>
        <p:txBody>
          <a:bodyPr wrap="none" rtlCol="0">
            <a:spAutoFit/>
          </a:bodyPr>
          <a:lstStyle/>
          <a:p>
            <a:r>
              <a:rPr lang="es-MX" dirty="0" smtClean="0">
                <a:solidFill>
                  <a:schemeClr val="bg1"/>
                </a:solidFill>
              </a:rPr>
              <a:t>Shell</a:t>
            </a:r>
            <a:endParaRPr lang="es-CL" dirty="0">
              <a:solidFill>
                <a:schemeClr val="bg1"/>
              </a:solidFill>
            </a:endParaRPr>
          </a:p>
        </p:txBody>
      </p:sp>
      <p:sp>
        <p:nvSpPr>
          <p:cNvPr id="51" name="50 CuadroTexto"/>
          <p:cNvSpPr txBox="1"/>
          <p:nvPr/>
        </p:nvSpPr>
        <p:spPr>
          <a:xfrm>
            <a:off x="642910" y="3268270"/>
            <a:ext cx="2476760" cy="338554"/>
          </a:xfrm>
          <a:prstGeom prst="rect">
            <a:avLst/>
          </a:prstGeom>
          <a:solidFill>
            <a:schemeClr val="accent2"/>
          </a:solidFill>
        </p:spPr>
        <p:txBody>
          <a:bodyPr wrap="none" rtlCol="0">
            <a:spAutoFit/>
          </a:bodyPr>
          <a:lstStyle/>
          <a:p>
            <a:r>
              <a:rPr lang="es-MX" sz="1600" dirty="0" smtClean="0">
                <a:solidFill>
                  <a:schemeClr val="bg1"/>
                </a:solidFill>
              </a:rPr>
              <a:t>Terminal  Petróleo ENAP</a:t>
            </a:r>
            <a:endParaRPr lang="es-CL" sz="1600" dirty="0">
              <a:solidFill>
                <a:schemeClr val="bg1"/>
              </a:solidFill>
            </a:endParaRPr>
          </a:p>
        </p:txBody>
      </p:sp>
      <p:sp>
        <p:nvSpPr>
          <p:cNvPr id="52" name="51 CuadroTexto"/>
          <p:cNvSpPr txBox="1"/>
          <p:nvPr/>
        </p:nvSpPr>
        <p:spPr>
          <a:xfrm>
            <a:off x="642910" y="3482584"/>
            <a:ext cx="556563" cy="307777"/>
          </a:xfrm>
          <a:prstGeom prst="rect">
            <a:avLst/>
          </a:prstGeom>
          <a:solidFill>
            <a:srgbClr val="00B050"/>
          </a:solidFill>
        </p:spPr>
        <p:txBody>
          <a:bodyPr wrap="none" rtlCol="0">
            <a:spAutoFit/>
          </a:bodyPr>
          <a:lstStyle/>
          <a:p>
            <a:r>
              <a:rPr lang="es-MX" dirty="0" smtClean="0">
                <a:solidFill>
                  <a:schemeClr val="bg1"/>
                </a:solidFill>
              </a:rPr>
              <a:t>GNL</a:t>
            </a:r>
            <a:endParaRPr lang="es-CL" dirty="0">
              <a:solidFill>
                <a:schemeClr val="bg1"/>
              </a:solidFill>
            </a:endParaRPr>
          </a:p>
        </p:txBody>
      </p:sp>
      <p:sp>
        <p:nvSpPr>
          <p:cNvPr id="53" name="52 CuadroTexto"/>
          <p:cNvSpPr txBox="1"/>
          <p:nvPr/>
        </p:nvSpPr>
        <p:spPr>
          <a:xfrm>
            <a:off x="642910" y="3750477"/>
            <a:ext cx="1681708" cy="307777"/>
          </a:xfrm>
          <a:prstGeom prst="rect">
            <a:avLst/>
          </a:prstGeom>
          <a:solidFill>
            <a:schemeClr val="tx2"/>
          </a:solidFill>
        </p:spPr>
        <p:txBody>
          <a:bodyPr wrap="none" rtlCol="0">
            <a:spAutoFit/>
          </a:bodyPr>
          <a:lstStyle/>
          <a:p>
            <a:r>
              <a:rPr lang="es-MX" dirty="0" smtClean="0">
                <a:solidFill>
                  <a:schemeClr val="bg1"/>
                </a:solidFill>
              </a:rPr>
              <a:t>Lubricantes Copec</a:t>
            </a:r>
            <a:endParaRPr lang="es-CL" dirty="0">
              <a:solidFill>
                <a:schemeClr val="bg1"/>
              </a:solidFill>
            </a:endParaRPr>
          </a:p>
        </p:txBody>
      </p:sp>
      <p:sp>
        <p:nvSpPr>
          <p:cNvPr id="54" name="53 CuadroTexto"/>
          <p:cNvSpPr txBox="1"/>
          <p:nvPr/>
        </p:nvSpPr>
        <p:spPr>
          <a:xfrm>
            <a:off x="611560" y="4022943"/>
            <a:ext cx="2170348" cy="307777"/>
          </a:xfrm>
          <a:prstGeom prst="rect">
            <a:avLst/>
          </a:prstGeom>
          <a:solidFill>
            <a:schemeClr val="accent4">
              <a:lumMod val="75000"/>
            </a:schemeClr>
          </a:solidFill>
        </p:spPr>
        <p:txBody>
          <a:bodyPr wrap="none" rtlCol="0">
            <a:spAutoFit/>
          </a:bodyPr>
          <a:lstStyle/>
          <a:p>
            <a:r>
              <a:rPr lang="es-MX" dirty="0" smtClean="0">
                <a:solidFill>
                  <a:schemeClr val="bg1"/>
                </a:solidFill>
              </a:rPr>
              <a:t>Termoeléctricas  Endesa</a:t>
            </a:r>
            <a:endParaRPr lang="es-CL" dirty="0">
              <a:solidFill>
                <a:schemeClr val="bg1"/>
              </a:solidFill>
            </a:endParaRPr>
          </a:p>
        </p:txBody>
      </p:sp>
      <p:sp>
        <p:nvSpPr>
          <p:cNvPr id="55" name="54 CuadroTexto"/>
          <p:cNvSpPr txBox="1"/>
          <p:nvPr/>
        </p:nvSpPr>
        <p:spPr>
          <a:xfrm>
            <a:off x="611560" y="4292973"/>
            <a:ext cx="1721420" cy="307777"/>
          </a:xfrm>
          <a:prstGeom prst="rect">
            <a:avLst/>
          </a:prstGeom>
          <a:solidFill>
            <a:schemeClr val="accent1"/>
          </a:solidFill>
        </p:spPr>
        <p:txBody>
          <a:bodyPr wrap="none" rtlCol="0">
            <a:spAutoFit/>
          </a:bodyPr>
          <a:lstStyle/>
          <a:p>
            <a:r>
              <a:rPr lang="es-MX" dirty="0" smtClean="0"/>
              <a:t>Pista Fuerza Aérea</a:t>
            </a:r>
            <a:endParaRPr lang="es-CL" dirty="0"/>
          </a:p>
        </p:txBody>
      </p:sp>
      <p:cxnSp>
        <p:nvCxnSpPr>
          <p:cNvPr id="8" name="7 Conector recto"/>
          <p:cNvCxnSpPr>
            <a:stCxn id="38" idx="3"/>
          </p:cNvCxnSpPr>
          <p:nvPr/>
        </p:nvCxnSpPr>
        <p:spPr>
          <a:xfrm>
            <a:off x="2733485" y="153889"/>
            <a:ext cx="3695904" cy="54261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a:stCxn id="6" idx="3"/>
          </p:cNvCxnSpPr>
          <p:nvPr/>
        </p:nvCxnSpPr>
        <p:spPr>
          <a:xfrm>
            <a:off x="2914286" y="437151"/>
            <a:ext cx="1845674" cy="40072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a:endCxn id="30" idx="2"/>
          </p:cNvCxnSpPr>
          <p:nvPr/>
        </p:nvCxnSpPr>
        <p:spPr>
          <a:xfrm>
            <a:off x="2428860" y="642924"/>
            <a:ext cx="2280300" cy="76483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55 Conector recto"/>
          <p:cNvCxnSpPr>
            <a:stCxn id="40" idx="3"/>
            <a:endCxn id="31" idx="15"/>
          </p:cNvCxnSpPr>
          <p:nvPr/>
        </p:nvCxnSpPr>
        <p:spPr>
          <a:xfrm>
            <a:off x="2763816" y="903970"/>
            <a:ext cx="1939249" cy="56334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61 Conector recto"/>
          <p:cNvCxnSpPr>
            <a:stCxn id="41" idx="3"/>
          </p:cNvCxnSpPr>
          <p:nvPr/>
        </p:nvCxnSpPr>
        <p:spPr>
          <a:xfrm>
            <a:off x="2846558" y="1133672"/>
            <a:ext cx="1913402" cy="51997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a:off x="2000232" y="1339444"/>
            <a:ext cx="3579880" cy="19922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65 Conector recto"/>
          <p:cNvCxnSpPr/>
          <p:nvPr/>
        </p:nvCxnSpPr>
        <p:spPr>
          <a:xfrm>
            <a:off x="2928926" y="1553759"/>
            <a:ext cx="3060320" cy="4344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67 Conector recto"/>
          <p:cNvCxnSpPr/>
          <p:nvPr/>
        </p:nvCxnSpPr>
        <p:spPr>
          <a:xfrm flipV="1">
            <a:off x="2357422" y="1755651"/>
            <a:ext cx="3222690" cy="6600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69 Conector recto"/>
          <p:cNvCxnSpPr>
            <a:stCxn id="45" idx="3"/>
          </p:cNvCxnSpPr>
          <p:nvPr/>
        </p:nvCxnSpPr>
        <p:spPr>
          <a:xfrm>
            <a:off x="3461798" y="2082697"/>
            <a:ext cx="1830282" cy="1345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71 Conector recto"/>
          <p:cNvCxnSpPr>
            <a:endCxn id="5" idx="28"/>
          </p:cNvCxnSpPr>
          <p:nvPr/>
        </p:nvCxnSpPr>
        <p:spPr>
          <a:xfrm flipV="1">
            <a:off x="3006382" y="2373952"/>
            <a:ext cx="5585169" cy="4060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73 Conector recto"/>
          <p:cNvCxnSpPr>
            <a:endCxn id="27" idx="2"/>
          </p:cNvCxnSpPr>
          <p:nvPr/>
        </p:nvCxnSpPr>
        <p:spPr>
          <a:xfrm>
            <a:off x="1691680" y="2630582"/>
            <a:ext cx="2567900" cy="30119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77 Conector recto"/>
          <p:cNvCxnSpPr/>
          <p:nvPr/>
        </p:nvCxnSpPr>
        <p:spPr>
          <a:xfrm>
            <a:off x="1571604" y="2893221"/>
            <a:ext cx="3480440" cy="2434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79 Conector recto"/>
          <p:cNvCxnSpPr/>
          <p:nvPr/>
        </p:nvCxnSpPr>
        <p:spPr>
          <a:xfrm>
            <a:off x="1331641" y="3170643"/>
            <a:ext cx="2716485" cy="15719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81 Conector recto"/>
          <p:cNvCxnSpPr/>
          <p:nvPr/>
        </p:nvCxnSpPr>
        <p:spPr>
          <a:xfrm>
            <a:off x="3510437" y="3489852"/>
            <a:ext cx="1072274" cy="35443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83 Conector recto"/>
          <p:cNvCxnSpPr/>
          <p:nvPr/>
        </p:nvCxnSpPr>
        <p:spPr>
          <a:xfrm>
            <a:off x="1206181" y="3651870"/>
            <a:ext cx="2448272" cy="26306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85 Conector recto"/>
          <p:cNvCxnSpPr/>
          <p:nvPr/>
        </p:nvCxnSpPr>
        <p:spPr>
          <a:xfrm>
            <a:off x="2483768" y="3926727"/>
            <a:ext cx="731872" cy="25823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87 Conector recto"/>
          <p:cNvCxnSpPr/>
          <p:nvPr/>
        </p:nvCxnSpPr>
        <p:spPr>
          <a:xfrm>
            <a:off x="2934373" y="4191930"/>
            <a:ext cx="1744276" cy="8638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89 Conector recto"/>
          <p:cNvCxnSpPr/>
          <p:nvPr/>
        </p:nvCxnSpPr>
        <p:spPr>
          <a:xfrm flipH="1">
            <a:off x="560224" y="4548765"/>
            <a:ext cx="771416" cy="34524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64 Rectángulo"/>
          <p:cNvSpPr/>
          <p:nvPr/>
        </p:nvSpPr>
        <p:spPr>
          <a:xfrm>
            <a:off x="3428992" y="2031272"/>
            <a:ext cx="1071570" cy="3898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7" name="66 CuadroTexto"/>
          <p:cNvSpPr txBox="1"/>
          <p:nvPr/>
        </p:nvSpPr>
        <p:spPr>
          <a:xfrm>
            <a:off x="7358082" y="1553759"/>
            <a:ext cx="1571636" cy="307777"/>
          </a:xfrm>
          <a:prstGeom prst="rect">
            <a:avLst/>
          </a:prstGeom>
          <a:noFill/>
        </p:spPr>
        <p:txBody>
          <a:bodyPr wrap="square" rtlCol="0">
            <a:spAutoFit/>
          </a:bodyPr>
          <a:lstStyle/>
          <a:p>
            <a:endParaRPr lang="es-CL" dirty="0"/>
          </a:p>
        </p:txBody>
      </p:sp>
      <p:sp>
        <p:nvSpPr>
          <p:cNvPr id="71" name="70 Rectángulo"/>
          <p:cNvSpPr/>
          <p:nvPr/>
        </p:nvSpPr>
        <p:spPr>
          <a:xfrm>
            <a:off x="4786314" y="1832128"/>
            <a:ext cx="142876" cy="2038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7" name="76 Rectángulo"/>
          <p:cNvSpPr/>
          <p:nvPr/>
        </p:nvSpPr>
        <p:spPr>
          <a:xfrm rot="19688574">
            <a:off x="5395226" y="1586382"/>
            <a:ext cx="714380" cy="50959"/>
          </a:xfrm>
          <a:prstGeom prst="rect">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543918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99"/>
                                          </p:stCondLst>
                                        </p:cTn>
                                        <p:tgtEl>
                                          <p:spTgt spid="29"/>
                                        </p:tgtEl>
                                        <p:attrNameLst>
                                          <p:attrName>style.visibility</p:attrName>
                                        </p:attrNameLst>
                                      </p:cBhvr>
                                      <p:to>
                                        <p:strVal val="visible"/>
                                      </p:to>
                                    </p:set>
                                  </p:childTnLst>
                                </p:cTn>
                              </p:par>
                            </p:childTnLst>
                          </p:cTn>
                        </p:par>
                        <p:par>
                          <p:cTn id="7" fill="hold">
                            <p:stCondLst>
                              <p:cond delay="300"/>
                            </p:stCondLst>
                            <p:childTnLst>
                              <p:par>
                                <p:cTn id="8" presetID="1" presetClass="entr" presetSubtype="0" fill="hold" grpId="0" nodeType="afterEffect">
                                  <p:stCondLst>
                                    <p:cond delay="0"/>
                                  </p:stCondLst>
                                  <p:childTnLst>
                                    <p:set>
                                      <p:cBhvr>
                                        <p:cTn id="9" dur="1" fill="hold">
                                          <p:stCondLst>
                                            <p:cond delay="299"/>
                                          </p:stCondLst>
                                        </p:cTn>
                                        <p:tgtEl>
                                          <p:spTgt spid="51"/>
                                        </p:tgtEl>
                                        <p:attrNameLst>
                                          <p:attrName>style.visibility</p:attrName>
                                        </p:attrNameLst>
                                      </p:cBhvr>
                                      <p:to>
                                        <p:strVal val="visible"/>
                                      </p:to>
                                    </p:set>
                                  </p:childTnLst>
                                </p:cTn>
                              </p:par>
                            </p:childTnLst>
                          </p:cTn>
                        </p:par>
                        <p:par>
                          <p:cTn id="10" fill="hold">
                            <p:stCondLst>
                              <p:cond delay="600"/>
                            </p:stCondLst>
                            <p:childTnLst>
                              <p:par>
                                <p:cTn id="11" presetID="1" presetClass="entr" presetSubtype="0" fill="hold" nodeType="afterEffect">
                                  <p:stCondLst>
                                    <p:cond delay="0"/>
                                  </p:stCondLst>
                                  <p:childTnLst>
                                    <p:set>
                                      <p:cBhvr>
                                        <p:cTn id="12" dur="1" fill="hold">
                                          <p:stCondLst>
                                            <p:cond delay="299"/>
                                          </p:stCondLst>
                                        </p:cTn>
                                        <p:tgtEl>
                                          <p:spTgt spid="82"/>
                                        </p:tgtEl>
                                        <p:attrNameLst>
                                          <p:attrName>style.visibility</p:attrName>
                                        </p:attrNameLst>
                                      </p:cBhvr>
                                      <p:to>
                                        <p:strVal val="visible"/>
                                      </p:to>
                                    </p:set>
                                  </p:childTnLst>
                                </p:cTn>
                              </p:par>
                            </p:childTnLst>
                          </p:cTn>
                        </p:par>
                        <p:par>
                          <p:cTn id="13" fill="hold">
                            <p:stCondLst>
                              <p:cond delay="900"/>
                            </p:stCondLst>
                            <p:childTnLst>
                              <p:par>
                                <p:cTn id="14" presetID="1" presetClass="entr" presetSubtype="0" fill="hold" grpId="0" nodeType="afterEffect">
                                  <p:stCondLst>
                                    <p:cond delay="0"/>
                                  </p:stCondLst>
                                  <p:childTnLst>
                                    <p:set>
                                      <p:cBhvr>
                                        <p:cTn id="15" dur="1" fill="hold">
                                          <p:stCondLst>
                                            <p:cond delay="299"/>
                                          </p:stCondLst>
                                        </p:cTn>
                                        <p:tgtEl>
                                          <p:spTgt spid="15"/>
                                        </p:tgtEl>
                                        <p:attrNameLst>
                                          <p:attrName>style.visibility</p:attrName>
                                        </p:attrNameLst>
                                      </p:cBhvr>
                                      <p:to>
                                        <p:strVal val="visible"/>
                                      </p:to>
                                    </p:set>
                                  </p:childTnLst>
                                </p:cTn>
                              </p:par>
                            </p:childTnLst>
                          </p:cTn>
                        </p:par>
                        <p:par>
                          <p:cTn id="16" fill="hold">
                            <p:stCondLst>
                              <p:cond delay="1200"/>
                            </p:stCondLst>
                            <p:childTnLst>
                              <p:par>
                                <p:cTn id="17" presetID="1" presetClass="entr" presetSubtype="0" fill="hold" grpId="0" nodeType="afterEffect">
                                  <p:stCondLst>
                                    <p:cond delay="0"/>
                                  </p:stCondLst>
                                  <p:childTnLst>
                                    <p:set>
                                      <p:cBhvr>
                                        <p:cTn id="18" dur="1" fill="hold">
                                          <p:stCondLst>
                                            <p:cond delay="299"/>
                                          </p:stCondLst>
                                        </p:cTn>
                                        <p:tgtEl>
                                          <p:spTgt spid="6"/>
                                        </p:tgtEl>
                                        <p:attrNameLst>
                                          <p:attrName>style.visibility</p:attrName>
                                        </p:attrNameLst>
                                      </p:cBhvr>
                                      <p:to>
                                        <p:strVal val="visible"/>
                                      </p:to>
                                    </p:set>
                                  </p:childTnLst>
                                </p:cTn>
                              </p:par>
                            </p:childTnLst>
                          </p:cTn>
                        </p:par>
                        <p:par>
                          <p:cTn id="19" fill="hold">
                            <p:stCondLst>
                              <p:cond delay="1500"/>
                            </p:stCondLst>
                            <p:childTnLst>
                              <p:par>
                                <p:cTn id="20" presetID="1" presetClass="entr" presetSubtype="0" fill="hold" nodeType="afterEffect">
                                  <p:stCondLst>
                                    <p:cond delay="0"/>
                                  </p:stCondLst>
                                  <p:childTnLst>
                                    <p:set>
                                      <p:cBhvr>
                                        <p:cTn id="21" dur="1" fill="hold">
                                          <p:stCondLst>
                                            <p:cond delay="299"/>
                                          </p:stCondLst>
                                        </p:cTn>
                                        <p:tgtEl>
                                          <p:spTgt spid="11"/>
                                        </p:tgtEl>
                                        <p:attrNameLst>
                                          <p:attrName>style.visibility</p:attrName>
                                        </p:attrNameLst>
                                      </p:cBhvr>
                                      <p:to>
                                        <p:strVal val="visible"/>
                                      </p:to>
                                    </p:set>
                                  </p:childTnLst>
                                </p:cTn>
                              </p:par>
                            </p:childTnLst>
                          </p:cTn>
                        </p:par>
                        <p:par>
                          <p:cTn id="22" fill="hold">
                            <p:stCondLst>
                              <p:cond delay="1800"/>
                            </p:stCondLst>
                            <p:childTnLst>
                              <p:par>
                                <p:cTn id="23" presetID="1" presetClass="entr" presetSubtype="0" fill="hold" grpId="0" nodeType="afterEffect">
                                  <p:stCondLst>
                                    <p:cond delay="0"/>
                                  </p:stCondLst>
                                  <p:childTnLst>
                                    <p:set>
                                      <p:cBhvr>
                                        <p:cTn id="24" dur="1" fill="hold">
                                          <p:stCondLst>
                                            <p:cond delay="299"/>
                                          </p:stCondLst>
                                        </p:cTn>
                                        <p:tgtEl>
                                          <p:spTgt spid="20"/>
                                        </p:tgtEl>
                                        <p:attrNameLst>
                                          <p:attrName>style.visibility</p:attrName>
                                        </p:attrNameLst>
                                      </p:cBhvr>
                                      <p:to>
                                        <p:strVal val="visible"/>
                                      </p:to>
                                    </p:set>
                                  </p:childTnLst>
                                </p:cTn>
                              </p:par>
                            </p:childTnLst>
                          </p:cTn>
                        </p:par>
                        <p:par>
                          <p:cTn id="25" fill="hold">
                            <p:stCondLst>
                              <p:cond delay="2100"/>
                            </p:stCondLst>
                            <p:childTnLst>
                              <p:par>
                                <p:cTn id="26" presetID="1" presetClass="entr" presetSubtype="0" fill="hold" grpId="0" nodeType="afterEffect">
                                  <p:stCondLst>
                                    <p:cond delay="0"/>
                                  </p:stCondLst>
                                  <p:childTnLst>
                                    <p:set>
                                      <p:cBhvr>
                                        <p:cTn id="27" dur="1" fill="hold">
                                          <p:stCondLst>
                                            <p:cond delay="299"/>
                                          </p:stCondLst>
                                        </p:cTn>
                                        <p:tgtEl>
                                          <p:spTgt spid="45"/>
                                        </p:tgtEl>
                                        <p:attrNameLst>
                                          <p:attrName>style.visibility</p:attrName>
                                        </p:attrNameLst>
                                      </p:cBhvr>
                                      <p:to>
                                        <p:strVal val="visible"/>
                                      </p:to>
                                    </p:set>
                                  </p:childTnLst>
                                </p:cTn>
                              </p:par>
                            </p:childTnLst>
                          </p:cTn>
                        </p:par>
                        <p:par>
                          <p:cTn id="28" fill="hold">
                            <p:stCondLst>
                              <p:cond delay="2400"/>
                            </p:stCondLst>
                            <p:childTnLst>
                              <p:par>
                                <p:cTn id="29" presetID="1" presetClass="entr" presetSubtype="0" fill="hold" nodeType="afterEffect">
                                  <p:stCondLst>
                                    <p:cond delay="0"/>
                                  </p:stCondLst>
                                  <p:childTnLst>
                                    <p:set>
                                      <p:cBhvr>
                                        <p:cTn id="30" dur="1" fill="hold">
                                          <p:stCondLst>
                                            <p:cond delay="299"/>
                                          </p:stCondLst>
                                        </p:cTn>
                                        <p:tgtEl>
                                          <p:spTgt spid="70"/>
                                        </p:tgtEl>
                                        <p:attrNameLst>
                                          <p:attrName>style.visibility</p:attrName>
                                        </p:attrNameLst>
                                      </p:cBhvr>
                                      <p:to>
                                        <p:strVal val="visible"/>
                                      </p:to>
                                    </p:set>
                                  </p:childTnLst>
                                </p:cTn>
                              </p:par>
                            </p:childTnLst>
                          </p:cTn>
                        </p:par>
                        <p:par>
                          <p:cTn id="31" fill="hold">
                            <p:stCondLst>
                              <p:cond delay="2700"/>
                            </p:stCondLst>
                            <p:childTnLst>
                              <p:par>
                                <p:cTn id="32" presetID="1" presetClass="entr" presetSubtype="0" fill="hold" grpId="0" nodeType="afterEffect">
                                  <p:stCondLst>
                                    <p:cond delay="0"/>
                                  </p:stCondLst>
                                  <p:childTnLst>
                                    <p:set>
                                      <p:cBhvr>
                                        <p:cTn id="33" dur="1" fill="hold">
                                          <p:stCondLst>
                                            <p:cond delay="299"/>
                                          </p:stCondLst>
                                        </p:cTn>
                                        <p:tgtEl>
                                          <p:spTgt spid="30"/>
                                        </p:tgtEl>
                                        <p:attrNameLst>
                                          <p:attrName>style.visibility</p:attrName>
                                        </p:attrNameLst>
                                      </p:cBhvr>
                                      <p:to>
                                        <p:strVal val="visible"/>
                                      </p:to>
                                    </p:set>
                                  </p:childTnLst>
                                </p:cTn>
                              </p:par>
                            </p:childTnLst>
                          </p:cTn>
                        </p:par>
                        <p:par>
                          <p:cTn id="34" fill="hold">
                            <p:stCondLst>
                              <p:cond delay="3000"/>
                            </p:stCondLst>
                            <p:childTnLst>
                              <p:par>
                                <p:cTn id="35" presetID="1" presetClass="entr" presetSubtype="0" fill="hold" grpId="0" nodeType="afterEffect">
                                  <p:stCondLst>
                                    <p:cond delay="0"/>
                                  </p:stCondLst>
                                  <p:childTnLst>
                                    <p:set>
                                      <p:cBhvr>
                                        <p:cTn id="36" dur="1" fill="hold">
                                          <p:stCondLst>
                                            <p:cond delay="299"/>
                                          </p:stCondLst>
                                        </p:cTn>
                                        <p:tgtEl>
                                          <p:spTgt spid="39"/>
                                        </p:tgtEl>
                                        <p:attrNameLst>
                                          <p:attrName>style.visibility</p:attrName>
                                        </p:attrNameLst>
                                      </p:cBhvr>
                                      <p:to>
                                        <p:strVal val="visible"/>
                                      </p:to>
                                    </p:set>
                                  </p:childTnLst>
                                </p:cTn>
                              </p:par>
                            </p:childTnLst>
                          </p:cTn>
                        </p:par>
                        <p:par>
                          <p:cTn id="37" fill="hold">
                            <p:stCondLst>
                              <p:cond delay="3300"/>
                            </p:stCondLst>
                            <p:childTnLst>
                              <p:par>
                                <p:cTn id="38" presetID="1" presetClass="entr" presetSubtype="0" fill="hold" nodeType="afterEffect">
                                  <p:stCondLst>
                                    <p:cond delay="0"/>
                                  </p:stCondLst>
                                  <p:childTnLst>
                                    <p:set>
                                      <p:cBhvr>
                                        <p:cTn id="39" dur="1" fill="hold">
                                          <p:stCondLst>
                                            <p:cond delay="299"/>
                                          </p:stCondLst>
                                        </p:cTn>
                                        <p:tgtEl>
                                          <p:spTgt spid="19"/>
                                        </p:tgtEl>
                                        <p:attrNameLst>
                                          <p:attrName>style.visibility</p:attrName>
                                        </p:attrNameLst>
                                      </p:cBhvr>
                                      <p:to>
                                        <p:strVal val="visible"/>
                                      </p:to>
                                    </p:set>
                                  </p:childTnLst>
                                </p:cTn>
                              </p:par>
                            </p:childTnLst>
                          </p:cTn>
                        </p:par>
                        <p:par>
                          <p:cTn id="40" fill="hold">
                            <p:stCondLst>
                              <p:cond delay="3600"/>
                            </p:stCondLst>
                            <p:childTnLst>
                              <p:par>
                                <p:cTn id="41" presetID="1" presetClass="entr" presetSubtype="0" fill="hold" grpId="0" nodeType="afterEffect">
                                  <p:stCondLst>
                                    <p:cond delay="0"/>
                                  </p:stCondLst>
                                  <p:childTnLst>
                                    <p:set>
                                      <p:cBhvr>
                                        <p:cTn id="42" dur="1" fill="hold">
                                          <p:stCondLst>
                                            <p:cond delay="299"/>
                                          </p:stCondLst>
                                        </p:cTn>
                                        <p:tgtEl>
                                          <p:spTgt spid="27"/>
                                        </p:tgtEl>
                                        <p:attrNameLst>
                                          <p:attrName>style.visibility</p:attrName>
                                        </p:attrNameLst>
                                      </p:cBhvr>
                                      <p:to>
                                        <p:strVal val="visible"/>
                                      </p:to>
                                    </p:set>
                                  </p:childTnLst>
                                </p:cTn>
                              </p:par>
                            </p:childTnLst>
                          </p:cTn>
                        </p:par>
                        <p:par>
                          <p:cTn id="43" fill="hold">
                            <p:stCondLst>
                              <p:cond delay="3900"/>
                            </p:stCondLst>
                            <p:childTnLst>
                              <p:par>
                                <p:cTn id="44" presetID="1" presetClass="entr" presetSubtype="0" fill="hold" grpId="0" nodeType="afterEffect">
                                  <p:stCondLst>
                                    <p:cond delay="0"/>
                                  </p:stCondLst>
                                  <p:childTnLst>
                                    <p:set>
                                      <p:cBhvr>
                                        <p:cTn id="45" dur="1" fill="hold">
                                          <p:stCondLst>
                                            <p:cond delay="299"/>
                                          </p:stCondLst>
                                        </p:cTn>
                                        <p:tgtEl>
                                          <p:spTgt spid="47"/>
                                        </p:tgtEl>
                                        <p:attrNameLst>
                                          <p:attrName>style.visibility</p:attrName>
                                        </p:attrNameLst>
                                      </p:cBhvr>
                                      <p:to>
                                        <p:strVal val="visible"/>
                                      </p:to>
                                    </p:set>
                                  </p:childTnLst>
                                </p:cTn>
                              </p:par>
                            </p:childTnLst>
                          </p:cTn>
                        </p:par>
                        <p:par>
                          <p:cTn id="46" fill="hold">
                            <p:stCondLst>
                              <p:cond delay="4200"/>
                            </p:stCondLst>
                            <p:childTnLst>
                              <p:par>
                                <p:cTn id="47" presetID="1" presetClass="entr" presetSubtype="0" fill="hold" nodeType="afterEffect">
                                  <p:stCondLst>
                                    <p:cond delay="0"/>
                                  </p:stCondLst>
                                  <p:childTnLst>
                                    <p:set>
                                      <p:cBhvr>
                                        <p:cTn id="48" dur="1" fill="hold">
                                          <p:stCondLst>
                                            <p:cond delay="299"/>
                                          </p:stCondLst>
                                        </p:cTn>
                                        <p:tgtEl>
                                          <p:spTgt spid="74"/>
                                        </p:tgtEl>
                                        <p:attrNameLst>
                                          <p:attrName>style.visibility</p:attrName>
                                        </p:attrNameLst>
                                      </p:cBhvr>
                                      <p:to>
                                        <p:strVal val="visible"/>
                                      </p:to>
                                    </p:set>
                                  </p:childTnLst>
                                </p:cTn>
                              </p:par>
                            </p:childTnLst>
                          </p:cTn>
                        </p:par>
                        <p:par>
                          <p:cTn id="49" fill="hold">
                            <p:stCondLst>
                              <p:cond delay="4500"/>
                            </p:stCondLst>
                            <p:childTnLst>
                              <p:par>
                                <p:cTn id="50" presetID="1" presetClass="entr" presetSubtype="0" fill="hold" grpId="0" nodeType="afterEffect">
                                  <p:stCondLst>
                                    <p:cond delay="0"/>
                                  </p:stCondLst>
                                  <p:childTnLst>
                                    <p:set>
                                      <p:cBhvr>
                                        <p:cTn id="51" dur="1" fill="hold">
                                          <p:stCondLst>
                                            <p:cond delay="299"/>
                                          </p:stCondLst>
                                        </p:cTn>
                                        <p:tgtEl>
                                          <p:spTgt spid="26"/>
                                        </p:tgtEl>
                                        <p:attrNameLst>
                                          <p:attrName>style.visibility</p:attrName>
                                        </p:attrNameLst>
                                      </p:cBhvr>
                                      <p:to>
                                        <p:strVal val="visible"/>
                                      </p:to>
                                    </p:set>
                                  </p:childTnLst>
                                </p:cTn>
                              </p:par>
                            </p:childTnLst>
                          </p:cTn>
                        </p:par>
                        <p:par>
                          <p:cTn id="52" fill="hold">
                            <p:stCondLst>
                              <p:cond delay="4800"/>
                            </p:stCondLst>
                            <p:childTnLst>
                              <p:par>
                                <p:cTn id="53" presetID="1" presetClass="entr" presetSubtype="0" fill="hold" grpId="0" nodeType="afterEffect">
                                  <p:stCondLst>
                                    <p:cond delay="0"/>
                                  </p:stCondLst>
                                  <p:childTnLst>
                                    <p:set>
                                      <p:cBhvr>
                                        <p:cTn id="54" dur="1" fill="hold">
                                          <p:stCondLst>
                                            <p:cond delay="299"/>
                                          </p:stCondLst>
                                        </p:cTn>
                                        <p:tgtEl>
                                          <p:spTgt spid="49"/>
                                        </p:tgtEl>
                                        <p:attrNameLst>
                                          <p:attrName>style.visibility</p:attrName>
                                        </p:attrNameLst>
                                      </p:cBhvr>
                                      <p:to>
                                        <p:strVal val="visible"/>
                                      </p:to>
                                    </p:set>
                                  </p:childTnLst>
                                </p:cTn>
                              </p:par>
                            </p:childTnLst>
                          </p:cTn>
                        </p:par>
                        <p:par>
                          <p:cTn id="55" fill="hold">
                            <p:stCondLst>
                              <p:cond delay="5100"/>
                            </p:stCondLst>
                            <p:childTnLst>
                              <p:par>
                                <p:cTn id="56" presetID="1" presetClass="entr" presetSubtype="0" fill="hold" nodeType="afterEffect">
                                  <p:stCondLst>
                                    <p:cond delay="0"/>
                                  </p:stCondLst>
                                  <p:childTnLst>
                                    <p:set>
                                      <p:cBhvr>
                                        <p:cTn id="57" dur="1" fill="hold">
                                          <p:stCondLst>
                                            <p:cond delay="299"/>
                                          </p:stCondLst>
                                        </p:cTn>
                                        <p:tgtEl>
                                          <p:spTgt spid="78"/>
                                        </p:tgtEl>
                                        <p:attrNameLst>
                                          <p:attrName>style.visibility</p:attrName>
                                        </p:attrNameLst>
                                      </p:cBhvr>
                                      <p:to>
                                        <p:strVal val="visible"/>
                                      </p:to>
                                    </p:set>
                                  </p:childTnLst>
                                </p:cTn>
                              </p:par>
                            </p:childTnLst>
                          </p:cTn>
                        </p:par>
                        <p:par>
                          <p:cTn id="58" fill="hold">
                            <p:stCondLst>
                              <p:cond delay="5400"/>
                            </p:stCondLst>
                            <p:childTnLst>
                              <p:par>
                                <p:cTn id="59" presetID="1" presetClass="entr" presetSubtype="0" fill="hold" grpId="0" nodeType="afterEffect">
                                  <p:stCondLst>
                                    <p:cond delay="0"/>
                                  </p:stCondLst>
                                  <p:childTnLst>
                                    <p:set>
                                      <p:cBhvr>
                                        <p:cTn id="60" dur="1" fill="hold">
                                          <p:stCondLst>
                                            <p:cond delay="299"/>
                                          </p:stCondLst>
                                        </p:cTn>
                                        <p:tgtEl>
                                          <p:spTgt spid="28"/>
                                        </p:tgtEl>
                                        <p:attrNameLst>
                                          <p:attrName>style.visibility</p:attrName>
                                        </p:attrNameLst>
                                      </p:cBhvr>
                                      <p:to>
                                        <p:strVal val="visible"/>
                                      </p:to>
                                    </p:set>
                                  </p:childTnLst>
                                </p:cTn>
                              </p:par>
                            </p:childTnLst>
                          </p:cTn>
                        </p:par>
                        <p:par>
                          <p:cTn id="61" fill="hold">
                            <p:stCondLst>
                              <p:cond delay="5700"/>
                            </p:stCondLst>
                            <p:childTnLst>
                              <p:par>
                                <p:cTn id="62" presetID="1" presetClass="entr" presetSubtype="0" fill="hold" grpId="0" nodeType="afterEffect">
                                  <p:stCondLst>
                                    <p:cond delay="0"/>
                                  </p:stCondLst>
                                  <p:childTnLst>
                                    <p:set>
                                      <p:cBhvr>
                                        <p:cTn id="63" dur="1" fill="hold">
                                          <p:stCondLst>
                                            <p:cond delay="299"/>
                                          </p:stCondLst>
                                        </p:cTn>
                                        <p:tgtEl>
                                          <p:spTgt spid="50"/>
                                        </p:tgtEl>
                                        <p:attrNameLst>
                                          <p:attrName>style.visibility</p:attrName>
                                        </p:attrNameLst>
                                      </p:cBhvr>
                                      <p:to>
                                        <p:strVal val="visible"/>
                                      </p:to>
                                    </p:set>
                                  </p:childTnLst>
                                </p:cTn>
                              </p:par>
                            </p:childTnLst>
                          </p:cTn>
                        </p:par>
                        <p:par>
                          <p:cTn id="64" fill="hold">
                            <p:stCondLst>
                              <p:cond delay="6000"/>
                            </p:stCondLst>
                            <p:childTnLst>
                              <p:par>
                                <p:cTn id="65" presetID="1" presetClass="entr" presetSubtype="0" fill="hold" nodeType="afterEffect">
                                  <p:stCondLst>
                                    <p:cond delay="0"/>
                                  </p:stCondLst>
                                  <p:childTnLst>
                                    <p:set>
                                      <p:cBhvr>
                                        <p:cTn id="66" dur="1" fill="hold">
                                          <p:stCondLst>
                                            <p:cond delay="299"/>
                                          </p:stCondLst>
                                        </p:cTn>
                                        <p:tgtEl>
                                          <p:spTgt spid="80"/>
                                        </p:tgtEl>
                                        <p:attrNameLst>
                                          <p:attrName>style.visibility</p:attrName>
                                        </p:attrNameLst>
                                      </p:cBhvr>
                                      <p:to>
                                        <p:strVal val="visible"/>
                                      </p:to>
                                    </p:set>
                                  </p:childTnLst>
                                </p:cTn>
                              </p:par>
                            </p:childTnLst>
                          </p:cTn>
                        </p:par>
                        <p:par>
                          <p:cTn id="67" fill="hold">
                            <p:stCondLst>
                              <p:cond delay="6300"/>
                            </p:stCondLst>
                            <p:childTnLst>
                              <p:par>
                                <p:cTn id="68" presetID="1" presetClass="entr" presetSubtype="0" fill="hold" grpId="0" nodeType="afterEffect">
                                  <p:stCondLst>
                                    <p:cond delay="0"/>
                                  </p:stCondLst>
                                  <p:childTnLst>
                                    <p:set>
                                      <p:cBhvr>
                                        <p:cTn id="69" dur="1" fill="hold">
                                          <p:stCondLst>
                                            <p:cond delay="299"/>
                                          </p:stCondLst>
                                        </p:cTn>
                                        <p:tgtEl>
                                          <p:spTgt spid="31"/>
                                        </p:tgtEl>
                                        <p:attrNameLst>
                                          <p:attrName>style.visibility</p:attrName>
                                        </p:attrNameLst>
                                      </p:cBhvr>
                                      <p:to>
                                        <p:strVal val="visible"/>
                                      </p:to>
                                    </p:set>
                                  </p:childTnLst>
                                </p:cTn>
                              </p:par>
                            </p:childTnLst>
                          </p:cTn>
                        </p:par>
                        <p:par>
                          <p:cTn id="70" fill="hold">
                            <p:stCondLst>
                              <p:cond delay="6600"/>
                            </p:stCondLst>
                            <p:childTnLst>
                              <p:par>
                                <p:cTn id="71" presetID="1" presetClass="entr" presetSubtype="0" fill="hold" grpId="0" nodeType="afterEffect">
                                  <p:stCondLst>
                                    <p:cond delay="0"/>
                                  </p:stCondLst>
                                  <p:childTnLst>
                                    <p:set>
                                      <p:cBhvr>
                                        <p:cTn id="72" dur="1" fill="hold">
                                          <p:stCondLst>
                                            <p:cond delay="299"/>
                                          </p:stCondLst>
                                        </p:cTn>
                                        <p:tgtEl>
                                          <p:spTgt spid="40"/>
                                        </p:tgtEl>
                                        <p:attrNameLst>
                                          <p:attrName>style.visibility</p:attrName>
                                        </p:attrNameLst>
                                      </p:cBhvr>
                                      <p:to>
                                        <p:strVal val="visible"/>
                                      </p:to>
                                    </p:set>
                                  </p:childTnLst>
                                </p:cTn>
                              </p:par>
                            </p:childTnLst>
                          </p:cTn>
                        </p:par>
                        <p:par>
                          <p:cTn id="73" fill="hold">
                            <p:stCondLst>
                              <p:cond delay="6900"/>
                            </p:stCondLst>
                            <p:childTnLst>
                              <p:par>
                                <p:cTn id="74" presetID="1" presetClass="entr" presetSubtype="0" fill="hold" nodeType="afterEffect">
                                  <p:stCondLst>
                                    <p:cond delay="0"/>
                                  </p:stCondLst>
                                  <p:childTnLst>
                                    <p:set>
                                      <p:cBhvr>
                                        <p:cTn id="75" dur="1" fill="hold">
                                          <p:stCondLst>
                                            <p:cond delay="299"/>
                                          </p:stCondLst>
                                        </p:cTn>
                                        <p:tgtEl>
                                          <p:spTgt spid="56"/>
                                        </p:tgtEl>
                                        <p:attrNameLst>
                                          <p:attrName>style.visibility</p:attrName>
                                        </p:attrNameLst>
                                      </p:cBhvr>
                                      <p:to>
                                        <p:strVal val="visible"/>
                                      </p:to>
                                    </p:set>
                                  </p:childTnLst>
                                </p:cTn>
                              </p:par>
                            </p:childTnLst>
                          </p:cTn>
                        </p:par>
                        <p:par>
                          <p:cTn id="76" fill="hold">
                            <p:stCondLst>
                              <p:cond delay="7200"/>
                            </p:stCondLst>
                            <p:childTnLst>
                              <p:par>
                                <p:cTn id="77" presetID="1" presetClass="entr" presetSubtype="0" fill="hold" grpId="0" nodeType="afterEffect">
                                  <p:stCondLst>
                                    <p:cond delay="0"/>
                                  </p:stCondLst>
                                  <p:childTnLst>
                                    <p:set>
                                      <p:cBhvr>
                                        <p:cTn id="78" dur="1" fill="hold">
                                          <p:stCondLst>
                                            <p:cond delay="299"/>
                                          </p:stCondLst>
                                        </p:cTn>
                                        <p:tgtEl>
                                          <p:spTgt spid="32"/>
                                        </p:tgtEl>
                                        <p:attrNameLst>
                                          <p:attrName>style.visibility</p:attrName>
                                        </p:attrNameLst>
                                      </p:cBhvr>
                                      <p:to>
                                        <p:strVal val="visible"/>
                                      </p:to>
                                    </p:set>
                                  </p:childTnLst>
                                </p:cTn>
                              </p:par>
                            </p:childTnLst>
                          </p:cTn>
                        </p:par>
                        <p:par>
                          <p:cTn id="79" fill="hold">
                            <p:stCondLst>
                              <p:cond delay="7500"/>
                            </p:stCondLst>
                            <p:childTnLst>
                              <p:par>
                                <p:cTn id="80" presetID="1" presetClass="entr" presetSubtype="0" fill="hold" grpId="0" nodeType="afterEffect">
                                  <p:stCondLst>
                                    <p:cond delay="0"/>
                                  </p:stCondLst>
                                  <p:childTnLst>
                                    <p:set>
                                      <p:cBhvr>
                                        <p:cTn id="81" dur="1" fill="hold">
                                          <p:stCondLst>
                                            <p:cond delay="299"/>
                                          </p:stCondLst>
                                        </p:cTn>
                                        <p:tgtEl>
                                          <p:spTgt spid="41"/>
                                        </p:tgtEl>
                                        <p:attrNameLst>
                                          <p:attrName>style.visibility</p:attrName>
                                        </p:attrNameLst>
                                      </p:cBhvr>
                                      <p:to>
                                        <p:strVal val="visible"/>
                                      </p:to>
                                    </p:set>
                                  </p:childTnLst>
                                </p:cTn>
                              </p:par>
                            </p:childTnLst>
                          </p:cTn>
                        </p:par>
                        <p:par>
                          <p:cTn id="82" fill="hold">
                            <p:stCondLst>
                              <p:cond delay="7800"/>
                            </p:stCondLst>
                            <p:childTnLst>
                              <p:par>
                                <p:cTn id="83" presetID="1" presetClass="entr" presetSubtype="0" fill="hold" nodeType="afterEffect">
                                  <p:stCondLst>
                                    <p:cond delay="0"/>
                                  </p:stCondLst>
                                  <p:childTnLst>
                                    <p:set>
                                      <p:cBhvr>
                                        <p:cTn id="84" dur="1" fill="hold">
                                          <p:stCondLst>
                                            <p:cond delay="299"/>
                                          </p:stCondLst>
                                        </p:cTn>
                                        <p:tgtEl>
                                          <p:spTgt spid="62"/>
                                        </p:tgtEl>
                                        <p:attrNameLst>
                                          <p:attrName>style.visibility</p:attrName>
                                        </p:attrNameLst>
                                      </p:cBhvr>
                                      <p:to>
                                        <p:strVal val="visible"/>
                                      </p:to>
                                    </p:set>
                                  </p:childTnLst>
                                </p:cTn>
                              </p:par>
                            </p:childTnLst>
                          </p:cTn>
                        </p:par>
                        <p:par>
                          <p:cTn id="85" fill="hold">
                            <p:stCondLst>
                              <p:cond delay="8100"/>
                            </p:stCondLst>
                            <p:childTnLst>
                              <p:par>
                                <p:cTn id="86" presetID="1" presetClass="entr" presetSubtype="0" fill="hold" grpId="0" nodeType="afterEffect">
                                  <p:stCondLst>
                                    <p:cond delay="0"/>
                                  </p:stCondLst>
                                  <p:childTnLst>
                                    <p:set>
                                      <p:cBhvr>
                                        <p:cTn id="87" dur="1" fill="hold">
                                          <p:stCondLst>
                                            <p:cond delay="299"/>
                                          </p:stCondLst>
                                        </p:cTn>
                                        <p:tgtEl>
                                          <p:spTgt spid="14"/>
                                        </p:tgtEl>
                                        <p:attrNameLst>
                                          <p:attrName>style.visibility</p:attrName>
                                        </p:attrNameLst>
                                      </p:cBhvr>
                                      <p:to>
                                        <p:strVal val="visible"/>
                                      </p:to>
                                    </p:set>
                                  </p:childTnLst>
                                </p:cTn>
                              </p:par>
                            </p:childTnLst>
                          </p:cTn>
                        </p:par>
                        <p:par>
                          <p:cTn id="88" fill="hold">
                            <p:stCondLst>
                              <p:cond delay="8400"/>
                            </p:stCondLst>
                            <p:childTnLst>
                              <p:par>
                                <p:cTn id="89" presetID="1" presetClass="entr" presetSubtype="0" fill="hold" grpId="0" nodeType="afterEffect">
                                  <p:stCondLst>
                                    <p:cond delay="0"/>
                                  </p:stCondLst>
                                  <p:childTnLst>
                                    <p:set>
                                      <p:cBhvr>
                                        <p:cTn id="90" dur="1" fill="hold">
                                          <p:stCondLst>
                                            <p:cond delay="299"/>
                                          </p:stCondLst>
                                        </p:cTn>
                                        <p:tgtEl>
                                          <p:spTgt spid="38"/>
                                        </p:tgtEl>
                                        <p:attrNameLst>
                                          <p:attrName>style.visibility</p:attrName>
                                        </p:attrNameLst>
                                      </p:cBhvr>
                                      <p:to>
                                        <p:strVal val="visible"/>
                                      </p:to>
                                    </p:set>
                                  </p:childTnLst>
                                </p:cTn>
                              </p:par>
                            </p:childTnLst>
                          </p:cTn>
                        </p:par>
                        <p:par>
                          <p:cTn id="91" fill="hold">
                            <p:stCondLst>
                              <p:cond delay="8700"/>
                            </p:stCondLst>
                            <p:childTnLst>
                              <p:par>
                                <p:cTn id="92" presetID="1" presetClass="entr" presetSubtype="0" fill="hold" nodeType="afterEffect">
                                  <p:stCondLst>
                                    <p:cond delay="0"/>
                                  </p:stCondLst>
                                  <p:childTnLst>
                                    <p:set>
                                      <p:cBhvr>
                                        <p:cTn id="93" dur="1" fill="hold">
                                          <p:stCondLst>
                                            <p:cond delay="299"/>
                                          </p:stCondLst>
                                        </p:cTn>
                                        <p:tgtEl>
                                          <p:spTgt spid="8"/>
                                        </p:tgtEl>
                                        <p:attrNameLst>
                                          <p:attrName>style.visibility</p:attrName>
                                        </p:attrNameLst>
                                      </p:cBhvr>
                                      <p:to>
                                        <p:strVal val="visible"/>
                                      </p:to>
                                    </p:set>
                                  </p:childTnLst>
                                </p:cTn>
                              </p:par>
                            </p:childTnLst>
                          </p:cTn>
                        </p:par>
                        <p:par>
                          <p:cTn id="94" fill="hold">
                            <p:stCondLst>
                              <p:cond delay="9000"/>
                            </p:stCondLst>
                            <p:childTnLst>
                              <p:par>
                                <p:cTn id="95" presetID="1" presetClass="entr" presetSubtype="0" fill="hold" grpId="0" nodeType="afterEffect">
                                  <p:stCondLst>
                                    <p:cond delay="0"/>
                                  </p:stCondLst>
                                  <p:childTnLst>
                                    <p:set>
                                      <p:cBhvr>
                                        <p:cTn id="96" dur="1" fill="hold">
                                          <p:stCondLst>
                                            <p:cond delay="299"/>
                                          </p:stCondLst>
                                        </p:cTn>
                                        <p:tgtEl>
                                          <p:spTgt spid="18"/>
                                        </p:tgtEl>
                                        <p:attrNameLst>
                                          <p:attrName>style.visibility</p:attrName>
                                        </p:attrNameLst>
                                      </p:cBhvr>
                                      <p:to>
                                        <p:strVal val="visible"/>
                                      </p:to>
                                    </p:set>
                                  </p:childTnLst>
                                </p:cTn>
                              </p:par>
                            </p:childTnLst>
                          </p:cTn>
                        </p:par>
                        <p:par>
                          <p:cTn id="97" fill="hold">
                            <p:stCondLst>
                              <p:cond delay="9300"/>
                            </p:stCondLst>
                            <p:childTnLst>
                              <p:par>
                                <p:cTn id="98" presetID="1" presetClass="entr" presetSubtype="0" fill="hold" grpId="0" nodeType="afterEffect">
                                  <p:stCondLst>
                                    <p:cond delay="0"/>
                                  </p:stCondLst>
                                  <p:childTnLst>
                                    <p:set>
                                      <p:cBhvr>
                                        <p:cTn id="99" dur="1" fill="hold">
                                          <p:stCondLst>
                                            <p:cond delay="299"/>
                                          </p:stCondLst>
                                        </p:cTn>
                                        <p:tgtEl>
                                          <p:spTgt spid="42"/>
                                        </p:tgtEl>
                                        <p:attrNameLst>
                                          <p:attrName>style.visibility</p:attrName>
                                        </p:attrNameLst>
                                      </p:cBhvr>
                                      <p:to>
                                        <p:strVal val="visible"/>
                                      </p:to>
                                    </p:set>
                                  </p:childTnLst>
                                </p:cTn>
                              </p:par>
                            </p:childTnLst>
                          </p:cTn>
                        </p:par>
                        <p:par>
                          <p:cTn id="100" fill="hold">
                            <p:stCondLst>
                              <p:cond delay="9600"/>
                            </p:stCondLst>
                            <p:childTnLst>
                              <p:par>
                                <p:cTn id="101" presetID="1" presetClass="entr" presetSubtype="0" fill="hold" nodeType="afterEffect">
                                  <p:stCondLst>
                                    <p:cond delay="0"/>
                                  </p:stCondLst>
                                  <p:childTnLst>
                                    <p:set>
                                      <p:cBhvr>
                                        <p:cTn id="102" dur="1" fill="hold">
                                          <p:stCondLst>
                                            <p:cond delay="299"/>
                                          </p:stCondLst>
                                        </p:cTn>
                                        <p:tgtEl>
                                          <p:spTgt spid="64"/>
                                        </p:tgtEl>
                                        <p:attrNameLst>
                                          <p:attrName>style.visibility</p:attrName>
                                        </p:attrNameLst>
                                      </p:cBhvr>
                                      <p:to>
                                        <p:strVal val="visible"/>
                                      </p:to>
                                    </p:set>
                                  </p:childTnLst>
                                </p:cTn>
                              </p:par>
                            </p:childTnLst>
                          </p:cTn>
                        </p:par>
                        <p:par>
                          <p:cTn id="103" fill="hold">
                            <p:stCondLst>
                              <p:cond delay="9900"/>
                            </p:stCondLst>
                            <p:childTnLst>
                              <p:par>
                                <p:cTn id="104" presetID="1" presetClass="entr" presetSubtype="0" fill="hold" grpId="0" nodeType="afterEffect">
                                  <p:stCondLst>
                                    <p:cond delay="0"/>
                                  </p:stCondLst>
                                  <p:childTnLst>
                                    <p:set>
                                      <p:cBhvr>
                                        <p:cTn id="105" dur="1" fill="hold">
                                          <p:stCondLst>
                                            <p:cond delay="299"/>
                                          </p:stCondLst>
                                        </p:cTn>
                                        <p:tgtEl>
                                          <p:spTgt spid="16"/>
                                        </p:tgtEl>
                                        <p:attrNameLst>
                                          <p:attrName>style.visibility</p:attrName>
                                        </p:attrNameLst>
                                      </p:cBhvr>
                                      <p:to>
                                        <p:strVal val="visible"/>
                                      </p:to>
                                    </p:set>
                                  </p:childTnLst>
                                </p:cTn>
                              </p:par>
                            </p:childTnLst>
                          </p:cTn>
                        </p:par>
                        <p:par>
                          <p:cTn id="106" fill="hold">
                            <p:stCondLst>
                              <p:cond delay="10200"/>
                            </p:stCondLst>
                            <p:childTnLst>
                              <p:par>
                                <p:cTn id="107" presetID="1" presetClass="entr" presetSubtype="0" fill="hold" grpId="0" nodeType="afterEffect">
                                  <p:stCondLst>
                                    <p:cond delay="0"/>
                                  </p:stCondLst>
                                  <p:childTnLst>
                                    <p:set>
                                      <p:cBhvr>
                                        <p:cTn id="108" dur="1" fill="hold">
                                          <p:stCondLst>
                                            <p:cond delay="299"/>
                                          </p:stCondLst>
                                        </p:cTn>
                                        <p:tgtEl>
                                          <p:spTgt spid="43"/>
                                        </p:tgtEl>
                                        <p:attrNameLst>
                                          <p:attrName>style.visibility</p:attrName>
                                        </p:attrNameLst>
                                      </p:cBhvr>
                                      <p:to>
                                        <p:strVal val="visible"/>
                                      </p:to>
                                    </p:set>
                                  </p:childTnLst>
                                </p:cTn>
                              </p:par>
                            </p:childTnLst>
                          </p:cTn>
                        </p:par>
                        <p:par>
                          <p:cTn id="109" fill="hold">
                            <p:stCondLst>
                              <p:cond delay="10500"/>
                            </p:stCondLst>
                            <p:childTnLst>
                              <p:par>
                                <p:cTn id="110" presetID="1" presetClass="entr" presetSubtype="0" fill="hold" nodeType="afterEffect">
                                  <p:stCondLst>
                                    <p:cond delay="0"/>
                                  </p:stCondLst>
                                  <p:childTnLst>
                                    <p:set>
                                      <p:cBhvr>
                                        <p:cTn id="111" dur="1" fill="hold">
                                          <p:stCondLst>
                                            <p:cond delay="299"/>
                                          </p:stCondLst>
                                        </p:cTn>
                                        <p:tgtEl>
                                          <p:spTgt spid="66"/>
                                        </p:tgtEl>
                                        <p:attrNameLst>
                                          <p:attrName>style.visibility</p:attrName>
                                        </p:attrNameLst>
                                      </p:cBhvr>
                                      <p:to>
                                        <p:strVal val="visible"/>
                                      </p:to>
                                    </p:set>
                                  </p:childTnLst>
                                </p:cTn>
                              </p:par>
                            </p:childTnLst>
                          </p:cTn>
                        </p:par>
                        <p:par>
                          <p:cTn id="112" fill="hold">
                            <p:stCondLst>
                              <p:cond delay="10800"/>
                            </p:stCondLst>
                            <p:childTnLst>
                              <p:par>
                                <p:cTn id="113" presetID="1" presetClass="entr" presetSubtype="0" fill="hold" grpId="0" nodeType="afterEffect">
                                  <p:stCondLst>
                                    <p:cond delay="0"/>
                                  </p:stCondLst>
                                  <p:childTnLst>
                                    <p:set>
                                      <p:cBhvr>
                                        <p:cTn id="114" dur="1" fill="hold">
                                          <p:stCondLst>
                                            <p:cond delay="299"/>
                                          </p:stCondLst>
                                        </p:cTn>
                                        <p:tgtEl>
                                          <p:spTgt spid="17"/>
                                        </p:tgtEl>
                                        <p:attrNameLst>
                                          <p:attrName>style.visibility</p:attrName>
                                        </p:attrNameLst>
                                      </p:cBhvr>
                                      <p:to>
                                        <p:strVal val="visible"/>
                                      </p:to>
                                    </p:set>
                                  </p:childTnLst>
                                </p:cTn>
                              </p:par>
                            </p:childTnLst>
                          </p:cTn>
                        </p:par>
                        <p:par>
                          <p:cTn id="115" fill="hold">
                            <p:stCondLst>
                              <p:cond delay="11100"/>
                            </p:stCondLst>
                            <p:childTnLst>
                              <p:par>
                                <p:cTn id="116" presetID="1" presetClass="entr" presetSubtype="0" fill="hold" grpId="0" nodeType="afterEffect">
                                  <p:stCondLst>
                                    <p:cond delay="0"/>
                                  </p:stCondLst>
                                  <p:childTnLst>
                                    <p:set>
                                      <p:cBhvr>
                                        <p:cTn id="117" dur="1" fill="hold">
                                          <p:stCondLst>
                                            <p:cond delay="299"/>
                                          </p:stCondLst>
                                        </p:cTn>
                                        <p:tgtEl>
                                          <p:spTgt spid="44"/>
                                        </p:tgtEl>
                                        <p:attrNameLst>
                                          <p:attrName>style.visibility</p:attrName>
                                        </p:attrNameLst>
                                      </p:cBhvr>
                                      <p:to>
                                        <p:strVal val="visible"/>
                                      </p:to>
                                    </p:set>
                                  </p:childTnLst>
                                </p:cTn>
                              </p:par>
                            </p:childTnLst>
                          </p:cTn>
                        </p:par>
                        <p:par>
                          <p:cTn id="118" fill="hold">
                            <p:stCondLst>
                              <p:cond delay="11400"/>
                            </p:stCondLst>
                            <p:childTnLst>
                              <p:par>
                                <p:cTn id="119" presetID="1" presetClass="entr" presetSubtype="0" fill="hold" nodeType="afterEffect">
                                  <p:stCondLst>
                                    <p:cond delay="0"/>
                                  </p:stCondLst>
                                  <p:childTnLst>
                                    <p:set>
                                      <p:cBhvr>
                                        <p:cTn id="120" dur="1" fill="hold">
                                          <p:stCondLst>
                                            <p:cond delay="299"/>
                                          </p:stCondLst>
                                        </p:cTn>
                                        <p:tgtEl>
                                          <p:spTgt spid="68"/>
                                        </p:tgtEl>
                                        <p:attrNameLst>
                                          <p:attrName>style.visibility</p:attrName>
                                        </p:attrNameLst>
                                      </p:cBhvr>
                                      <p:to>
                                        <p:strVal val="visible"/>
                                      </p:to>
                                    </p:set>
                                  </p:childTnLst>
                                </p:cTn>
                              </p:par>
                            </p:childTnLst>
                          </p:cTn>
                        </p:par>
                        <p:par>
                          <p:cTn id="121" fill="hold">
                            <p:stCondLst>
                              <p:cond delay="11700"/>
                            </p:stCondLst>
                            <p:childTnLst>
                              <p:par>
                                <p:cTn id="122" presetID="1" presetClass="entr" presetSubtype="0" fill="hold" grpId="0" nodeType="afterEffect">
                                  <p:stCondLst>
                                    <p:cond delay="0"/>
                                  </p:stCondLst>
                                  <p:childTnLst>
                                    <p:set>
                                      <p:cBhvr>
                                        <p:cTn id="123" dur="1" fill="hold">
                                          <p:stCondLst>
                                            <p:cond delay="299"/>
                                          </p:stCondLst>
                                        </p:cTn>
                                        <p:tgtEl>
                                          <p:spTgt spid="5"/>
                                        </p:tgtEl>
                                        <p:attrNameLst>
                                          <p:attrName>style.visibility</p:attrName>
                                        </p:attrNameLst>
                                      </p:cBhvr>
                                      <p:to>
                                        <p:strVal val="visible"/>
                                      </p:to>
                                    </p:set>
                                  </p:childTnLst>
                                </p:cTn>
                              </p:par>
                            </p:childTnLst>
                          </p:cTn>
                        </p:par>
                        <p:par>
                          <p:cTn id="124" fill="hold">
                            <p:stCondLst>
                              <p:cond delay="12000"/>
                            </p:stCondLst>
                            <p:childTnLst>
                              <p:par>
                                <p:cTn id="125" presetID="1" presetClass="entr" presetSubtype="0" fill="hold" grpId="0" nodeType="afterEffect">
                                  <p:stCondLst>
                                    <p:cond delay="0"/>
                                  </p:stCondLst>
                                  <p:childTnLst>
                                    <p:set>
                                      <p:cBhvr>
                                        <p:cTn id="126" dur="1" fill="hold">
                                          <p:stCondLst>
                                            <p:cond delay="299"/>
                                          </p:stCondLst>
                                        </p:cTn>
                                        <p:tgtEl>
                                          <p:spTgt spid="46"/>
                                        </p:tgtEl>
                                        <p:attrNameLst>
                                          <p:attrName>style.visibility</p:attrName>
                                        </p:attrNameLst>
                                      </p:cBhvr>
                                      <p:to>
                                        <p:strVal val="visible"/>
                                      </p:to>
                                    </p:set>
                                  </p:childTnLst>
                                </p:cTn>
                              </p:par>
                            </p:childTnLst>
                          </p:cTn>
                        </p:par>
                        <p:par>
                          <p:cTn id="127" fill="hold">
                            <p:stCondLst>
                              <p:cond delay="12300"/>
                            </p:stCondLst>
                            <p:childTnLst>
                              <p:par>
                                <p:cTn id="128" presetID="1" presetClass="entr" presetSubtype="0" fill="hold" nodeType="afterEffect">
                                  <p:stCondLst>
                                    <p:cond delay="0"/>
                                  </p:stCondLst>
                                  <p:childTnLst>
                                    <p:set>
                                      <p:cBhvr>
                                        <p:cTn id="129" dur="1" fill="hold">
                                          <p:stCondLst>
                                            <p:cond delay="299"/>
                                          </p:stCondLst>
                                        </p:cTn>
                                        <p:tgtEl>
                                          <p:spTgt spid="72"/>
                                        </p:tgtEl>
                                        <p:attrNameLst>
                                          <p:attrName>style.visibility</p:attrName>
                                        </p:attrNameLst>
                                      </p:cBhvr>
                                      <p:to>
                                        <p:strVal val="visible"/>
                                      </p:to>
                                    </p:set>
                                  </p:childTnLst>
                                </p:cTn>
                              </p:par>
                            </p:childTnLst>
                          </p:cTn>
                        </p:par>
                        <p:par>
                          <p:cTn id="130" fill="hold">
                            <p:stCondLst>
                              <p:cond delay="12600"/>
                            </p:stCondLst>
                            <p:childTnLst>
                              <p:par>
                                <p:cTn id="131" presetID="1" presetClass="entr" presetSubtype="0" fill="hold" grpId="0" nodeType="afterEffect">
                                  <p:stCondLst>
                                    <p:cond delay="0"/>
                                  </p:stCondLst>
                                  <p:childTnLst>
                                    <p:set>
                                      <p:cBhvr>
                                        <p:cTn id="132" dur="1" fill="hold">
                                          <p:stCondLst>
                                            <p:cond delay="299"/>
                                          </p:stCondLst>
                                        </p:cTn>
                                        <p:tgtEl>
                                          <p:spTgt spid="21"/>
                                        </p:tgtEl>
                                        <p:attrNameLst>
                                          <p:attrName>style.visibility</p:attrName>
                                        </p:attrNameLst>
                                      </p:cBhvr>
                                      <p:to>
                                        <p:strVal val="visible"/>
                                      </p:to>
                                    </p:set>
                                  </p:childTnLst>
                                </p:cTn>
                              </p:par>
                            </p:childTnLst>
                          </p:cTn>
                        </p:par>
                        <p:par>
                          <p:cTn id="133" fill="hold">
                            <p:stCondLst>
                              <p:cond delay="12900"/>
                            </p:stCondLst>
                            <p:childTnLst>
                              <p:par>
                                <p:cTn id="134" presetID="1" presetClass="entr" presetSubtype="0" fill="hold" grpId="0" nodeType="afterEffect">
                                  <p:stCondLst>
                                    <p:cond delay="0"/>
                                  </p:stCondLst>
                                  <p:childTnLst>
                                    <p:set>
                                      <p:cBhvr>
                                        <p:cTn id="135" dur="1" fill="hold">
                                          <p:stCondLst>
                                            <p:cond delay="299"/>
                                          </p:stCondLst>
                                        </p:cTn>
                                        <p:tgtEl>
                                          <p:spTgt spid="52"/>
                                        </p:tgtEl>
                                        <p:attrNameLst>
                                          <p:attrName>style.visibility</p:attrName>
                                        </p:attrNameLst>
                                      </p:cBhvr>
                                      <p:to>
                                        <p:strVal val="visible"/>
                                      </p:to>
                                    </p:set>
                                  </p:childTnLst>
                                </p:cTn>
                              </p:par>
                            </p:childTnLst>
                          </p:cTn>
                        </p:par>
                        <p:par>
                          <p:cTn id="136" fill="hold">
                            <p:stCondLst>
                              <p:cond delay="13200"/>
                            </p:stCondLst>
                            <p:childTnLst>
                              <p:par>
                                <p:cTn id="137" presetID="1" presetClass="entr" presetSubtype="0" fill="hold" nodeType="afterEffect">
                                  <p:stCondLst>
                                    <p:cond delay="0"/>
                                  </p:stCondLst>
                                  <p:childTnLst>
                                    <p:set>
                                      <p:cBhvr>
                                        <p:cTn id="138" dur="1" fill="hold">
                                          <p:stCondLst>
                                            <p:cond delay="299"/>
                                          </p:stCondLst>
                                        </p:cTn>
                                        <p:tgtEl>
                                          <p:spTgt spid="84"/>
                                        </p:tgtEl>
                                        <p:attrNameLst>
                                          <p:attrName>style.visibility</p:attrName>
                                        </p:attrNameLst>
                                      </p:cBhvr>
                                      <p:to>
                                        <p:strVal val="visible"/>
                                      </p:to>
                                    </p:set>
                                  </p:childTnLst>
                                </p:cTn>
                              </p:par>
                            </p:childTnLst>
                          </p:cTn>
                        </p:par>
                        <p:par>
                          <p:cTn id="139" fill="hold">
                            <p:stCondLst>
                              <p:cond delay="13500"/>
                            </p:stCondLst>
                            <p:childTnLst>
                              <p:par>
                                <p:cTn id="140" presetID="1" presetClass="entr" presetSubtype="0" fill="hold" grpId="0" nodeType="afterEffect">
                                  <p:stCondLst>
                                    <p:cond delay="0"/>
                                  </p:stCondLst>
                                  <p:childTnLst>
                                    <p:set>
                                      <p:cBhvr>
                                        <p:cTn id="141" dur="1" fill="hold">
                                          <p:stCondLst>
                                            <p:cond delay="299"/>
                                          </p:stCondLst>
                                        </p:cTn>
                                        <p:tgtEl>
                                          <p:spTgt spid="22"/>
                                        </p:tgtEl>
                                        <p:attrNameLst>
                                          <p:attrName>style.visibility</p:attrName>
                                        </p:attrNameLst>
                                      </p:cBhvr>
                                      <p:to>
                                        <p:strVal val="visible"/>
                                      </p:to>
                                    </p:set>
                                  </p:childTnLst>
                                </p:cTn>
                              </p:par>
                            </p:childTnLst>
                          </p:cTn>
                        </p:par>
                        <p:par>
                          <p:cTn id="142" fill="hold">
                            <p:stCondLst>
                              <p:cond delay="13800"/>
                            </p:stCondLst>
                            <p:childTnLst>
                              <p:par>
                                <p:cTn id="143" presetID="1" presetClass="entr" presetSubtype="0" fill="hold" grpId="0" nodeType="afterEffect">
                                  <p:stCondLst>
                                    <p:cond delay="0"/>
                                  </p:stCondLst>
                                  <p:childTnLst>
                                    <p:set>
                                      <p:cBhvr>
                                        <p:cTn id="144" dur="1" fill="hold">
                                          <p:stCondLst>
                                            <p:cond delay="299"/>
                                          </p:stCondLst>
                                        </p:cTn>
                                        <p:tgtEl>
                                          <p:spTgt spid="53"/>
                                        </p:tgtEl>
                                        <p:attrNameLst>
                                          <p:attrName>style.visibility</p:attrName>
                                        </p:attrNameLst>
                                      </p:cBhvr>
                                      <p:to>
                                        <p:strVal val="visible"/>
                                      </p:to>
                                    </p:set>
                                  </p:childTnLst>
                                </p:cTn>
                              </p:par>
                            </p:childTnLst>
                          </p:cTn>
                        </p:par>
                        <p:par>
                          <p:cTn id="145" fill="hold">
                            <p:stCondLst>
                              <p:cond delay="14100"/>
                            </p:stCondLst>
                            <p:childTnLst>
                              <p:par>
                                <p:cTn id="146" presetID="1" presetClass="entr" presetSubtype="0" fill="hold" nodeType="afterEffect">
                                  <p:stCondLst>
                                    <p:cond delay="0"/>
                                  </p:stCondLst>
                                  <p:childTnLst>
                                    <p:set>
                                      <p:cBhvr>
                                        <p:cTn id="147" dur="1" fill="hold">
                                          <p:stCondLst>
                                            <p:cond delay="299"/>
                                          </p:stCondLst>
                                        </p:cTn>
                                        <p:tgtEl>
                                          <p:spTgt spid="86"/>
                                        </p:tgtEl>
                                        <p:attrNameLst>
                                          <p:attrName>style.visibility</p:attrName>
                                        </p:attrNameLst>
                                      </p:cBhvr>
                                      <p:to>
                                        <p:strVal val="visible"/>
                                      </p:to>
                                    </p:set>
                                  </p:childTnLst>
                                </p:cTn>
                              </p:par>
                            </p:childTnLst>
                          </p:cTn>
                        </p:par>
                        <p:par>
                          <p:cTn id="148" fill="hold">
                            <p:stCondLst>
                              <p:cond delay="14400"/>
                            </p:stCondLst>
                            <p:childTnLst>
                              <p:par>
                                <p:cTn id="149" presetID="1" presetClass="entr" presetSubtype="0" fill="hold" grpId="0" nodeType="afterEffect">
                                  <p:stCondLst>
                                    <p:cond delay="0"/>
                                  </p:stCondLst>
                                  <p:childTnLst>
                                    <p:set>
                                      <p:cBhvr>
                                        <p:cTn id="150" dur="1" fill="hold">
                                          <p:stCondLst>
                                            <p:cond delay="299"/>
                                          </p:stCondLst>
                                        </p:cTn>
                                        <p:tgtEl>
                                          <p:spTgt spid="23"/>
                                        </p:tgtEl>
                                        <p:attrNameLst>
                                          <p:attrName>style.visibility</p:attrName>
                                        </p:attrNameLst>
                                      </p:cBhvr>
                                      <p:to>
                                        <p:strVal val="visible"/>
                                      </p:to>
                                    </p:set>
                                  </p:childTnLst>
                                </p:cTn>
                              </p:par>
                            </p:childTnLst>
                          </p:cTn>
                        </p:par>
                        <p:par>
                          <p:cTn id="151" fill="hold">
                            <p:stCondLst>
                              <p:cond delay="14700"/>
                            </p:stCondLst>
                            <p:childTnLst>
                              <p:par>
                                <p:cTn id="152" presetID="1" presetClass="entr" presetSubtype="0" fill="hold" grpId="0" nodeType="afterEffect">
                                  <p:stCondLst>
                                    <p:cond delay="0"/>
                                  </p:stCondLst>
                                  <p:childTnLst>
                                    <p:set>
                                      <p:cBhvr>
                                        <p:cTn id="153" dur="1" fill="hold">
                                          <p:stCondLst>
                                            <p:cond delay="299"/>
                                          </p:stCondLst>
                                        </p:cTn>
                                        <p:tgtEl>
                                          <p:spTgt spid="54"/>
                                        </p:tgtEl>
                                        <p:attrNameLst>
                                          <p:attrName>style.visibility</p:attrName>
                                        </p:attrNameLst>
                                      </p:cBhvr>
                                      <p:to>
                                        <p:strVal val="visible"/>
                                      </p:to>
                                    </p:set>
                                  </p:childTnLst>
                                </p:cTn>
                              </p:par>
                            </p:childTnLst>
                          </p:cTn>
                        </p:par>
                        <p:par>
                          <p:cTn id="154" fill="hold">
                            <p:stCondLst>
                              <p:cond delay="15000"/>
                            </p:stCondLst>
                            <p:childTnLst>
                              <p:par>
                                <p:cTn id="155" presetID="1" presetClass="entr" presetSubtype="0" fill="hold" nodeType="afterEffect">
                                  <p:stCondLst>
                                    <p:cond delay="0"/>
                                  </p:stCondLst>
                                  <p:childTnLst>
                                    <p:set>
                                      <p:cBhvr>
                                        <p:cTn id="156" dur="1" fill="hold">
                                          <p:stCondLst>
                                            <p:cond delay="299"/>
                                          </p:stCondLst>
                                        </p:cTn>
                                        <p:tgtEl>
                                          <p:spTgt spid="88"/>
                                        </p:tgtEl>
                                        <p:attrNameLst>
                                          <p:attrName>style.visibility</p:attrName>
                                        </p:attrNameLst>
                                      </p:cBhvr>
                                      <p:to>
                                        <p:strVal val="visible"/>
                                      </p:to>
                                    </p:set>
                                  </p:childTnLst>
                                </p:cTn>
                              </p:par>
                            </p:childTnLst>
                          </p:cTn>
                        </p:par>
                        <p:par>
                          <p:cTn id="157" fill="hold">
                            <p:stCondLst>
                              <p:cond delay="15300"/>
                            </p:stCondLst>
                            <p:childTnLst>
                              <p:par>
                                <p:cTn id="158" presetID="1" presetClass="entr" presetSubtype="0" fill="hold" grpId="0" nodeType="afterEffect">
                                  <p:stCondLst>
                                    <p:cond delay="0"/>
                                  </p:stCondLst>
                                  <p:childTnLst>
                                    <p:set>
                                      <p:cBhvr>
                                        <p:cTn id="159" dur="1" fill="hold">
                                          <p:stCondLst>
                                            <p:cond delay="299"/>
                                          </p:stCondLst>
                                        </p:cTn>
                                        <p:tgtEl>
                                          <p:spTgt spid="37"/>
                                        </p:tgtEl>
                                        <p:attrNameLst>
                                          <p:attrName>style.visibility</p:attrName>
                                        </p:attrNameLst>
                                      </p:cBhvr>
                                      <p:to>
                                        <p:strVal val="visible"/>
                                      </p:to>
                                    </p:set>
                                  </p:childTnLst>
                                </p:cTn>
                              </p:par>
                            </p:childTnLst>
                          </p:cTn>
                        </p:par>
                        <p:par>
                          <p:cTn id="160" fill="hold">
                            <p:stCondLst>
                              <p:cond delay="15600"/>
                            </p:stCondLst>
                            <p:childTnLst>
                              <p:par>
                                <p:cTn id="161" presetID="1" presetClass="entr" presetSubtype="0" fill="hold" grpId="0" nodeType="afterEffect">
                                  <p:stCondLst>
                                    <p:cond delay="0"/>
                                  </p:stCondLst>
                                  <p:childTnLst>
                                    <p:set>
                                      <p:cBhvr>
                                        <p:cTn id="162" dur="1" fill="hold">
                                          <p:stCondLst>
                                            <p:cond delay="299"/>
                                          </p:stCondLst>
                                        </p:cTn>
                                        <p:tgtEl>
                                          <p:spTgt spid="55"/>
                                        </p:tgtEl>
                                        <p:attrNameLst>
                                          <p:attrName>style.visibility</p:attrName>
                                        </p:attrNameLst>
                                      </p:cBhvr>
                                      <p:to>
                                        <p:strVal val="visible"/>
                                      </p:to>
                                    </p:set>
                                  </p:childTnLst>
                                </p:cTn>
                              </p:par>
                            </p:childTnLst>
                          </p:cTn>
                        </p:par>
                        <p:par>
                          <p:cTn id="163" fill="hold">
                            <p:stCondLst>
                              <p:cond delay="15900"/>
                            </p:stCondLst>
                            <p:childTnLst>
                              <p:par>
                                <p:cTn id="164" presetID="1" presetClass="entr" presetSubtype="0" fill="hold" nodeType="afterEffect">
                                  <p:stCondLst>
                                    <p:cond delay="0"/>
                                  </p:stCondLst>
                                  <p:childTnLst>
                                    <p:set>
                                      <p:cBhvr>
                                        <p:cTn id="165" dur="1" fill="hold">
                                          <p:stCondLst>
                                            <p:cond delay="299"/>
                                          </p:stCondLst>
                                        </p:cTn>
                                        <p:tgtEl>
                                          <p:spTgt spid="90"/>
                                        </p:tgtEl>
                                        <p:attrNameLst>
                                          <p:attrName>style.visibility</p:attrName>
                                        </p:attrNameLst>
                                      </p:cBhvr>
                                      <p:to>
                                        <p:strVal val="visible"/>
                                      </p:to>
                                    </p:set>
                                  </p:childTnLst>
                                </p:cTn>
                              </p:par>
                            </p:childTnLst>
                          </p:cTn>
                        </p:par>
                        <p:par>
                          <p:cTn id="166" fill="hold">
                            <p:stCondLst>
                              <p:cond delay="16200"/>
                            </p:stCondLst>
                            <p:childTnLst>
                              <p:par>
                                <p:cTn id="167" presetID="4" presetClass="entr" presetSubtype="16" fill="hold" grpId="0" nodeType="afterEffect">
                                  <p:stCondLst>
                                    <p:cond delay="0"/>
                                  </p:stCondLst>
                                  <p:childTnLst>
                                    <p:set>
                                      <p:cBhvr>
                                        <p:cTn id="168" dur="1" fill="hold">
                                          <p:stCondLst>
                                            <p:cond delay="0"/>
                                          </p:stCondLst>
                                        </p:cTn>
                                        <p:tgtEl>
                                          <p:spTgt spid="71"/>
                                        </p:tgtEl>
                                        <p:attrNameLst>
                                          <p:attrName>style.visibility</p:attrName>
                                        </p:attrNameLst>
                                      </p:cBhvr>
                                      <p:to>
                                        <p:strVal val="visible"/>
                                      </p:to>
                                    </p:set>
                                    <p:animEffect transition="in" filter="box(in)">
                                      <p:cBhvr>
                                        <p:cTn id="169" dur="300"/>
                                        <p:tgtEl>
                                          <p:spTgt spid="71"/>
                                        </p:tgtEl>
                                      </p:cBhvr>
                                    </p:animEffect>
                                  </p:childTnLst>
                                </p:cTn>
                              </p:par>
                            </p:childTnLst>
                          </p:cTn>
                        </p:par>
                        <p:par>
                          <p:cTn id="170" fill="hold">
                            <p:stCondLst>
                              <p:cond delay="16500"/>
                            </p:stCondLst>
                            <p:childTnLst>
                              <p:par>
                                <p:cTn id="171" presetID="4" presetClass="entr" presetSubtype="16" fill="hold" grpId="0" nodeType="afterEffect">
                                  <p:stCondLst>
                                    <p:cond delay="0"/>
                                  </p:stCondLst>
                                  <p:childTnLst>
                                    <p:set>
                                      <p:cBhvr>
                                        <p:cTn id="172" dur="1" fill="hold">
                                          <p:stCondLst>
                                            <p:cond delay="0"/>
                                          </p:stCondLst>
                                        </p:cTn>
                                        <p:tgtEl>
                                          <p:spTgt spid="65"/>
                                        </p:tgtEl>
                                        <p:attrNameLst>
                                          <p:attrName>style.visibility</p:attrName>
                                        </p:attrNameLst>
                                      </p:cBhvr>
                                      <p:to>
                                        <p:strVal val="visible"/>
                                      </p:to>
                                    </p:set>
                                    <p:animEffect transition="in" filter="box(in)">
                                      <p:cBhvr>
                                        <p:cTn id="173" dur="300"/>
                                        <p:tgtEl>
                                          <p:spTgt spid="65"/>
                                        </p:tgtEl>
                                      </p:cBhvr>
                                    </p:animEffect>
                                  </p:childTnLst>
                                </p:cTn>
                              </p:par>
                            </p:childTnLst>
                          </p:cTn>
                        </p:par>
                        <p:par>
                          <p:cTn id="174" fill="hold">
                            <p:stCondLst>
                              <p:cond delay="16800"/>
                            </p:stCondLst>
                            <p:childTnLst>
                              <p:par>
                                <p:cTn id="175" presetID="4" presetClass="entr" presetSubtype="16" fill="hold" grpId="0" nodeType="afterEffect">
                                  <p:stCondLst>
                                    <p:cond delay="0"/>
                                  </p:stCondLst>
                                  <p:childTnLst>
                                    <p:set>
                                      <p:cBhvr>
                                        <p:cTn id="176" dur="1" fill="hold">
                                          <p:stCondLst>
                                            <p:cond delay="0"/>
                                          </p:stCondLst>
                                        </p:cTn>
                                        <p:tgtEl>
                                          <p:spTgt spid="77"/>
                                        </p:tgtEl>
                                        <p:attrNameLst>
                                          <p:attrName>style.visibility</p:attrName>
                                        </p:attrNameLst>
                                      </p:cBhvr>
                                      <p:to>
                                        <p:strVal val="visible"/>
                                      </p:to>
                                    </p:set>
                                    <p:animEffect transition="in" filter="box(in)">
                                      <p:cBhvr>
                                        <p:cTn id="177" dur="3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5" grpId="0" animBg="1"/>
      <p:bldP spid="16" grpId="0" animBg="1"/>
      <p:bldP spid="17" grpId="0" animBg="1"/>
      <p:bldP spid="18" grpId="0" animBg="1"/>
      <p:bldP spid="20" grpId="0" animBg="1"/>
      <p:bldP spid="21" grpId="0" animBg="1"/>
      <p:bldP spid="22" grpId="0" animBg="1"/>
      <p:bldP spid="23" grpId="0" animBg="1"/>
      <p:bldP spid="26" grpId="0" animBg="1"/>
      <p:bldP spid="27" grpId="0" animBg="1"/>
      <p:bldP spid="28" grpId="0" animBg="1"/>
      <p:bldP spid="29" grpId="0" animBg="1"/>
      <p:bldP spid="30" grpId="0" animBg="1"/>
      <p:bldP spid="31" grpId="0" animBg="1"/>
      <p:bldP spid="32" grpId="0" animBg="1"/>
      <p:bldP spid="37" grpId="0" animBg="1"/>
      <p:bldP spid="6"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9" grpId="0" animBg="1"/>
      <p:bldP spid="50" grpId="0" animBg="1"/>
      <p:bldP spid="51" grpId="0" animBg="1"/>
      <p:bldP spid="52" grpId="0" animBg="1"/>
      <p:bldP spid="53" grpId="0" animBg="1"/>
      <p:bldP spid="54" grpId="0" animBg="1"/>
      <p:bldP spid="55" grpId="0" animBg="1"/>
      <p:bldP spid="65" grpId="0" animBg="1"/>
      <p:bldP spid="71" grpId="0" animBg="1"/>
      <p:bldP spid="7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3410959" cy="3712365"/>
          </a:xfrm>
        </p:spPr>
        <p:txBody>
          <a:bodyPr/>
          <a:lstStyle/>
          <a:p>
            <a:r>
              <a:rPr lang="en-US" dirty="0" smtClean="0"/>
              <a:t>550 MW </a:t>
            </a:r>
            <a:br>
              <a:rPr lang="en-US" dirty="0" smtClean="0"/>
            </a:br>
            <a:r>
              <a:rPr lang="en-US" dirty="0" smtClean="0"/>
              <a:t>Coal Plant</a:t>
            </a:r>
            <a:endParaRPr lang="en-US" dirty="0"/>
          </a:p>
        </p:txBody>
      </p:sp>
      <p:pic>
        <p:nvPicPr>
          <p:cNvPr id="4" name="Content Placeholder 3" descr="Total pollution coal plant.jpeg"/>
          <p:cNvPicPr>
            <a:picLocks noGrp="1" noChangeAspect="1"/>
          </p:cNvPicPr>
          <p:nvPr>
            <p:ph idx="1"/>
          </p:nvPr>
        </p:nvPicPr>
        <p:blipFill>
          <a:blip r:embed="rId2">
            <a:extLst>
              <a:ext uri="{28A0092B-C50C-407E-A947-70E740481C1C}">
                <a14:useLocalDpi xmlns:a14="http://schemas.microsoft.com/office/drawing/2010/main" val="0"/>
              </a:ext>
            </a:extLst>
          </a:blip>
          <a:srcRect l="-118555" r="-118555"/>
          <a:stretch>
            <a:fillRect/>
          </a:stretch>
        </p:blipFill>
        <p:spPr>
          <a:xfrm>
            <a:off x="1259632" y="123478"/>
            <a:ext cx="12053146" cy="4869772"/>
          </a:xfrm>
        </p:spPr>
      </p:pic>
    </p:spTree>
    <p:extLst>
      <p:ext uri="{BB962C8B-B14F-4D97-AF65-F5344CB8AC3E}">
        <p14:creationId xmlns:p14="http://schemas.microsoft.com/office/powerpoint/2010/main" val="13326707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22" y="0"/>
            <a:ext cx="3821014" cy="4253616"/>
          </a:xfrm>
        </p:spPr>
        <p:txBody>
          <a:bodyPr>
            <a:normAutofit/>
          </a:bodyPr>
          <a:lstStyle/>
          <a:p>
            <a:r>
              <a:rPr lang="en-US" sz="3600" dirty="0" smtClean="0"/>
              <a:t>General information on the geology of coal:</a:t>
            </a:r>
            <a:endParaRPr lang="en-US" sz="3600" dirty="0"/>
          </a:p>
        </p:txBody>
      </p:sp>
      <p:pic>
        <p:nvPicPr>
          <p:cNvPr id="4" name="Content Placeholder 3" descr="Heavy metals in ccr and air.jpeg"/>
          <p:cNvPicPr>
            <a:picLocks noGrp="1" noChangeAspect="1"/>
          </p:cNvPicPr>
          <p:nvPr>
            <p:ph idx="1"/>
          </p:nvPr>
        </p:nvPicPr>
        <p:blipFill>
          <a:blip r:embed="rId2">
            <a:extLst>
              <a:ext uri="{28A0092B-C50C-407E-A947-70E740481C1C}">
                <a14:useLocalDpi xmlns:a14="http://schemas.microsoft.com/office/drawing/2010/main" val="0"/>
              </a:ext>
            </a:extLst>
          </a:blip>
          <a:srcRect l="-106499" r="-106499"/>
          <a:stretch>
            <a:fillRect/>
          </a:stretch>
        </p:blipFill>
        <p:spPr>
          <a:xfrm>
            <a:off x="1187624" y="0"/>
            <a:ext cx="11457262" cy="5143500"/>
          </a:xfrm>
        </p:spPr>
      </p:pic>
    </p:spTree>
    <p:extLst>
      <p:ext uri="{BB962C8B-B14F-4D97-AF65-F5344CB8AC3E}">
        <p14:creationId xmlns:p14="http://schemas.microsoft.com/office/powerpoint/2010/main" val="34125400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99592" y="61397"/>
            <a:ext cx="7272808" cy="4862870"/>
          </a:xfrm>
          <a:prstGeom prst="rect">
            <a:avLst/>
          </a:prstGeom>
        </p:spPr>
        <p:txBody>
          <a:bodyPr wrap="square">
            <a:spAutoFit/>
          </a:bodyPr>
          <a:lstStyle/>
          <a:p>
            <a:r>
              <a:rPr lang="es-ES" sz="1800" dirty="0" smtClean="0">
                <a:solidFill>
                  <a:schemeClr val="bg1"/>
                </a:solidFill>
              </a:rPr>
              <a:t>EMPRESAS CONTAMINANTES ACTUALES EN LA V REGIÓN:</a:t>
            </a:r>
          </a:p>
          <a:p>
            <a:pPr marL="342900" indent="-342900">
              <a:buFont typeface="+mj-lt"/>
              <a:buAutoNum type="arabicPeriod"/>
            </a:pPr>
            <a:r>
              <a:rPr lang="es-ES" sz="1800" dirty="0" smtClean="0">
                <a:solidFill>
                  <a:srgbClr val="FFFFFF"/>
                </a:solidFill>
              </a:rPr>
              <a:t>R.P.C CONCÓN</a:t>
            </a:r>
          </a:p>
          <a:p>
            <a:pPr marL="342900" indent="-342900">
              <a:buFont typeface="+mj-lt"/>
              <a:buAutoNum type="arabicPeriod"/>
            </a:pPr>
            <a:r>
              <a:rPr lang="es-ES" sz="1600" dirty="0" smtClean="0">
                <a:solidFill>
                  <a:srgbClr val="FFFFFF"/>
                </a:solidFill>
              </a:rPr>
              <a:t>Codelco Chile </a:t>
            </a:r>
            <a:r>
              <a:rPr lang="es-ES" sz="1600" dirty="0">
                <a:solidFill>
                  <a:srgbClr val="FFFFFF"/>
                </a:solidFill>
              </a:rPr>
              <a:t>División Ventanas</a:t>
            </a:r>
            <a:r>
              <a:rPr lang="es-ES" sz="1600" dirty="0" smtClean="0">
                <a:solidFill>
                  <a:srgbClr val="FFFFFF"/>
                </a:solidFill>
              </a:rPr>
              <a:t>,</a:t>
            </a:r>
          </a:p>
          <a:p>
            <a:pPr marL="342900" indent="-342900">
              <a:buFont typeface="+mj-lt"/>
              <a:buAutoNum type="arabicPeriod"/>
            </a:pPr>
            <a:r>
              <a:rPr lang="es-ES" sz="1600" dirty="0" smtClean="0">
                <a:solidFill>
                  <a:srgbClr val="FFFFFF"/>
                </a:solidFill>
              </a:rPr>
              <a:t>Puerto </a:t>
            </a:r>
            <a:r>
              <a:rPr lang="es-ES" sz="1600" dirty="0">
                <a:solidFill>
                  <a:srgbClr val="FFFFFF"/>
                </a:solidFill>
              </a:rPr>
              <a:t>Ventanas, </a:t>
            </a:r>
            <a:endParaRPr lang="es-ES" sz="1600" dirty="0" smtClean="0">
              <a:solidFill>
                <a:srgbClr val="FFFFFF"/>
              </a:solidFill>
            </a:endParaRPr>
          </a:p>
          <a:p>
            <a:pPr marL="342900" indent="-342900">
              <a:buFont typeface="+mj-lt"/>
              <a:buAutoNum type="arabicPeriod"/>
            </a:pPr>
            <a:r>
              <a:rPr lang="es-ES" sz="1600" dirty="0" smtClean="0">
                <a:solidFill>
                  <a:srgbClr val="FFFFFF"/>
                </a:solidFill>
              </a:rPr>
              <a:t>GNL </a:t>
            </a:r>
            <a:r>
              <a:rPr lang="es-ES" sz="1600" dirty="0">
                <a:solidFill>
                  <a:srgbClr val="FFFFFF"/>
                </a:solidFill>
              </a:rPr>
              <a:t>Quintero</a:t>
            </a:r>
            <a:r>
              <a:rPr lang="es-ES" sz="1600" dirty="0" smtClean="0">
                <a:solidFill>
                  <a:srgbClr val="FFFFFF"/>
                </a:solidFill>
              </a:rPr>
              <a:t>,</a:t>
            </a:r>
          </a:p>
          <a:p>
            <a:pPr marL="342900" indent="-342900">
              <a:buFont typeface="+mj-lt"/>
              <a:buAutoNum type="arabicPeriod"/>
            </a:pPr>
            <a:r>
              <a:rPr lang="es-ES" sz="1600" dirty="0" err="1" smtClean="0">
                <a:solidFill>
                  <a:srgbClr val="FFFFFF"/>
                </a:solidFill>
              </a:rPr>
              <a:t>Gasmar</a:t>
            </a:r>
            <a:r>
              <a:rPr lang="es-ES" sz="1600" dirty="0">
                <a:solidFill>
                  <a:srgbClr val="FFFFFF"/>
                </a:solidFill>
              </a:rPr>
              <a:t>, </a:t>
            </a:r>
            <a:endParaRPr lang="es-ES" sz="1600" dirty="0" smtClean="0">
              <a:solidFill>
                <a:srgbClr val="FFFFFF"/>
              </a:solidFill>
            </a:endParaRPr>
          </a:p>
          <a:p>
            <a:pPr marL="342900" indent="-342900">
              <a:buFont typeface="+mj-lt"/>
              <a:buAutoNum type="arabicPeriod"/>
            </a:pPr>
            <a:r>
              <a:rPr lang="es-ES" sz="1600" dirty="0" smtClean="0">
                <a:solidFill>
                  <a:srgbClr val="FFFFFF"/>
                </a:solidFill>
              </a:rPr>
              <a:t>Cemento Melón</a:t>
            </a:r>
            <a:r>
              <a:rPr lang="es-ES" sz="1600" dirty="0">
                <a:solidFill>
                  <a:srgbClr val="FFFFFF"/>
                </a:solidFill>
              </a:rPr>
              <a:t>, </a:t>
            </a:r>
            <a:r>
              <a:rPr lang="es-ES" sz="1600" dirty="0" err="1" smtClean="0">
                <a:solidFill>
                  <a:srgbClr val="FFFFFF"/>
                </a:solidFill>
              </a:rPr>
              <a:t>Polpaico</a:t>
            </a:r>
            <a:endParaRPr lang="es-ES" sz="1600" dirty="0" smtClean="0">
              <a:solidFill>
                <a:srgbClr val="FFFFFF"/>
              </a:solidFill>
            </a:endParaRPr>
          </a:p>
          <a:p>
            <a:pPr marL="342900" indent="-342900">
              <a:buFont typeface="+mj-lt"/>
              <a:buAutoNum type="arabicPeriod"/>
            </a:pPr>
            <a:r>
              <a:rPr lang="es-ES" sz="1600" dirty="0" err="1" smtClean="0">
                <a:solidFill>
                  <a:srgbClr val="FFFFFF"/>
                </a:solidFill>
              </a:rPr>
              <a:t>Oxiquim</a:t>
            </a:r>
            <a:r>
              <a:rPr lang="es-ES" sz="1600" dirty="0">
                <a:solidFill>
                  <a:srgbClr val="FFFFFF"/>
                </a:solidFill>
              </a:rPr>
              <a:t>, </a:t>
            </a:r>
            <a:endParaRPr lang="es-ES" sz="1600" dirty="0" smtClean="0">
              <a:solidFill>
                <a:srgbClr val="FFFFFF"/>
              </a:solidFill>
            </a:endParaRPr>
          </a:p>
          <a:p>
            <a:pPr marL="342900" indent="-342900">
              <a:buFont typeface="+mj-lt"/>
              <a:buAutoNum type="arabicPeriod"/>
            </a:pPr>
            <a:r>
              <a:rPr lang="es-ES" sz="1600" dirty="0" err="1" smtClean="0">
                <a:solidFill>
                  <a:srgbClr val="FFFFFF"/>
                </a:solidFill>
              </a:rPr>
              <a:t>Catamutun</a:t>
            </a:r>
            <a:r>
              <a:rPr lang="es-ES" sz="1600" dirty="0" smtClean="0">
                <a:solidFill>
                  <a:srgbClr val="FFFFFF"/>
                </a:solidFill>
              </a:rPr>
              <a:t> </a:t>
            </a:r>
            <a:r>
              <a:rPr lang="es-ES" sz="1600" dirty="0">
                <a:solidFill>
                  <a:srgbClr val="FFFFFF"/>
                </a:solidFill>
              </a:rPr>
              <a:t>Energía, </a:t>
            </a:r>
            <a:endParaRPr lang="es-ES" sz="1600" dirty="0" smtClean="0">
              <a:solidFill>
                <a:srgbClr val="FFFFFF"/>
              </a:solidFill>
            </a:endParaRPr>
          </a:p>
          <a:p>
            <a:pPr marL="342900" indent="-342900">
              <a:buFont typeface="+mj-lt"/>
              <a:buAutoNum type="arabicPeriod"/>
            </a:pPr>
            <a:r>
              <a:rPr lang="es-ES" sz="1600" dirty="0" smtClean="0">
                <a:solidFill>
                  <a:srgbClr val="FFFFFF"/>
                </a:solidFill>
              </a:rPr>
              <a:t>AES </a:t>
            </a:r>
            <a:r>
              <a:rPr lang="es-ES" sz="1600" dirty="0" err="1">
                <a:solidFill>
                  <a:srgbClr val="FFFFFF"/>
                </a:solidFill>
              </a:rPr>
              <a:t>Gener</a:t>
            </a:r>
            <a:r>
              <a:rPr lang="es-ES" sz="1600" dirty="0">
                <a:solidFill>
                  <a:srgbClr val="FFFFFF"/>
                </a:solidFill>
              </a:rPr>
              <a:t> Central Ventanas y </a:t>
            </a:r>
            <a:endParaRPr lang="es-ES" sz="1600" dirty="0" smtClean="0">
              <a:solidFill>
                <a:srgbClr val="FFFFFF"/>
              </a:solidFill>
            </a:endParaRPr>
          </a:p>
          <a:p>
            <a:pPr marL="342900" indent="-342900">
              <a:buFont typeface="+mj-lt"/>
              <a:buAutoNum type="arabicPeriod"/>
            </a:pPr>
            <a:r>
              <a:rPr lang="es-ES" sz="1600" dirty="0" smtClean="0">
                <a:solidFill>
                  <a:srgbClr val="FFFFFF"/>
                </a:solidFill>
              </a:rPr>
              <a:t>Endesa </a:t>
            </a:r>
            <a:r>
              <a:rPr lang="es-ES" sz="1600" dirty="0">
                <a:solidFill>
                  <a:srgbClr val="FFFFFF"/>
                </a:solidFill>
              </a:rPr>
              <a:t>Chile, </a:t>
            </a:r>
            <a:endParaRPr lang="es-ES" sz="1600" dirty="0" smtClean="0">
              <a:solidFill>
                <a:srgbClr val="FFFFFF"/>
              </a:solidFill>
            </a:endParaRPr>
          </a:p>
          <a:p>
            <a:pPr marL="342900" indent="-342900">
              <a:buFont typeface="+mj-lt"/>
              <a:buAutoNum type="arabicPeriod"/>
            </a:pPr>
            <a:r>
              <a:rPr lang="es-ES" sz="1600" dirty="0" smtClean="0">
                <a:solidFill>
                  <a:srgbClr val="FFFFFF"/>
                </a:solidFill>
              </a:rPr>
              <a:t>ASIVA</a:t>
            </a:r>
            <a:r>
              <a:rPr lang="es-ES" sz="1600" dirty="0">
                <a:solidFill>
                  <a:srgbClr val="FFFFFF"/>
                </a:solidFill>
              </a:rPr>
              <a:t>, </a:t>
            </a:r>
            <a:r>
              <a:rPr lang="es-ES" sz="1600" dirty="0" smtClean="0">
                <a:solidFill>
                  <a:srgbClr val="FFFFFF"/>
                </a:solidFill>
              </a:rPr>
              <a:t>Planta de Lubricantes COPEC,</a:t>
            </a:r>
          </a:p>
          <a:p>
            <a:pPr marL="342900" indent="-342900">
              <a:buFont typeface="+mj-lt"/>
              <a:buAutoNum type="arabicPeriod"/>
            </a:pPr>
            <a:r>
              <a:rPr lang="es-ES" sz="1600" dirty="0" smtClean="0">
                <a:solidFill>
                  <a:srgbClr val="FFFFFF"/>
                </a:solidFill>
              </a:rPr>
              <a:t>ENAP Ventanas I y II</a:t>
            </a:r>
          </a:p>
          <a:p>
            <a:pPr marL="342900" indent="-342900">
              <a:buFont typeface="+mj-lt"/>
              <a:buAutoNum type="arabicPeriod"/>
            </a:pPr>
            <a:r>
              <a:rPr lang="es-ES" sz="1600" dirty="0" smtClean="0">
                <a:solidFill>
                  <a:srgbClr val="FFFFFF"/>
                </a:solidFill>
              </a:rPr>
              <a:t>Minera </a:t>
            </a:r>
            <a:r>
              <a:rPr lang="es-ES" sz="1600" dirty="0" err="1" smtClean="0">
                <a:solidFill>
                  <a:srgbClr val="FFFFFF"/>
                </a:solidFill>
              </a:rPr>
              <a:t>Montecarmelo</a:t>
            </a:r>
            <a:endParaRPr lang="es-ES" sz="1600" dirty="0" smtClean="0">
              <a:solidFill>
                <a:srgbClr val="FFFFFF"/>
              </a:solidFill>
            </a:endParaRPr>
          </a:p>
          <a:p>
            <a:pPr marL="342900" indent="-342900">
              <a:buFont typeface="+mj-lt"/>
              <a:buAutoNum type="arabicPeriod"/>
            </a:pPr>
            <a:r>
              <a:rPr lang="es-ES" sz="1600" dirty="0" smtClean="0">
                <a:solidFill>
                  <a:srgbClr val="FFFFFF"/>
                </a:solidFill>
              </a:rPr>
              <a:t>Mina El Soldado de </a:t>
            </a:r>
            <a:r>
              <a:rPr lang="es-ES" sz="1600" dirty="0" err="1" smtClean="0">
                <a:solidFill>
                  <a:srgbClr val="FFFFFF"/>
                </a:solidFill>
              </a:rPr>
              <a:t>AngloAmerican</a:t>
            </a:r>
            <a:r>
              <a:rPr lang="es-ES" sz="1600" dirty="0" smtClean="0">
                <a:solidFill>
                  <a:srgbClr val="FFFFFF"/>
                </a:solidFill>
              </a:rPr>
              <a:t> en Nogales</a:t>
            </a:r>
          </a:p>
          <a:p>
            <a:pPr marL="342900" indent="-342900">
              <a:buFont typeface="+mj-lt"/>
              <a:buAutoNum type="arabicPeriod"/>
            </a:pPr>
            <a:r>
              <a:rPr lang="es-ES" sz="1600" dirty="0" smtClean="0">
                <a:solidFill>
                  <a:srgbClr val="FFFFFF"/>
                </a:solidFill>
              </a:rPr>
              <a:t>Fundición CHAGRES</a:t>
            </a:r>
          </a:p>
          <a:p>
            <a:r>
              <a:rPr lang="es-ES" sz="1800" dirty="0" smtClean="0">
                <a:solidFill>
                  <a:srgbClr val="FFFFFF"/>
                </a:solidFill>
              </a:rPr>
              <a:t>EN ETAPA DE PROYECTO:</a:t>
            </a:r>
          </a:p>
          <a:p>
            <a:pPr marL="285750" indent="-285750">
              <a:buFont typeface="Arial"/>
              <a:buChar char="•"/>
            </a:pPr>
            <a:r>
              <a:rPr lang="es-ES" sz="1600" dirty="0" smtClean="0">
                <a:solidFill>
                  <a:srgbClr val="FFFFFF"/>
                </a:solidFill>
              </a:rPr>
              <a:t>Termoeléctrica Los Rulos</a:t>
            </a:r>
          </a:p>
          <a:p>
            <a:pPr marL="285750" indent="-285750">
              <a:buFont typeface="Arial"/>
              <a:buChar char="•"/>
            </a:pPr>
            <a:r>
              <a:rPr lang="es-ES" sz="1600" dirty="0" smtClean="0">
                <a:solidFill>
                  <a:srgbClr val="FFFFFF"/>
                </a:solidFill>
              </a:rPr>
              <a:t>Termoeléctrica R.P.C. II</a:t>
            </a:r>
            <a:endParaRPr lang="es-ES" sz="1600" dirty="0">
              <a:solidFill>
                <a:srgbClr val="FFFFFF"/>
              </a:solidFill>
            </a:endParaRPr>
          </a:p>
        </p:txBody>
      </p:sp>
    </p:spTree>
    <p:extLst>
      <p:ext uri="{BB962C8B-B14F-4D97-AF65-F5344CB8AC3E}">
        <p14:creationId xmlns:p14="http://schemas.microsoft.com/office/powerpoint/2010/main" val="36662225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7" y="-32240"/>
            <a:ext cx="6933436" cy="5200077"/>
          </a:xfrm>
          <a:prstGeom prst="rect">
            <a:avLst/>
          </a:prstGeom>
        </p:spPr>
      </p:pic>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2239"/>
            <a:ext cx="3457861" cy="2593396"/>
          </a:xfrm>
          <a:prstGeom prst="rect">
            <a:avLst/>
          </a:prstGeom>
        </p:spPr>
      </p:pic>
      <p:pic>
        <p:nvPicPr>
          <p:cNvPr id="3" name="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5776" y="10135"/>
            <a:ext cx="3870843" cy="5161122"/>
          </a:xfrm>
          <a:prstGeom prst="rect">
            <a:avLst/>
          </a:prstGeom>
        </p:spPr>
      </p:pic>
      <p:pic>
        <p:nvPicPr>
          <p:cNvPr id="5" name="4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94" y="2561157"/>
            <a:ext cx="3423636" cy="2567726"/>
          </a:xfrm>
          <a:prstGeom prst="rect">
            <a:avLst/>
          </a:prstGeom>
        </p:spPr>
      </p:pic>
      <p:sp>
        <p:nvSpPr>
          <p:cNvPr id="6" name="Shape 163"/>
          <p:cNvSpPr txBox="1">
            <a:spLocks/>
          </p:cNvSpPr>
          <p:nvPr/>
        </p:nvSpPr>
        <p:spPr>
          <a:xfrm>
            <a:off x="179512" y="195486"/>
            <a:ext cx="4896544" cy="216024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CL" sz="4800" b="1" dirty="0" smtClean="0">
                <a:solidFill>
                  <a:schemeClr val="accent2">
                    <a:lumMod val="20000"/>
                    <a:lumOff val="80000"/>
                  </a:schemeClr>
                </a:solidFill>
                <a:effectLst>
                  <a:outerShdw blurRad="38100" dist="38100" dir="2700000" algn="tl">
                    <a:srgbClr val="000000">
                      <a:alpha val="43137"/>
                    </a:srgbClr>
                  </a:outerShdw>
                </a:effectLst>
                <a:latin typeface="Montserrat" charset="0"/>
              </a:rPr>
              <a:t>AES </a:t>
            </a:r>
            <a:r>
              <a:rPr lang="es-CL" sz="4800" b="1" dirty="0" err="1" smtClean="0">
                <a:solidFill>
                  <a:schemeClr val="accent2">
                    <a:lumMod val="20000"/>
                    <a:lumOff val="80000"/>
                  </a:schemeClr>
                </a:solidFill>
                <a:effectLst>
                  <a:outerShdw blurRad="38100" dist="38100" dir="2700000" algn="tl">
                    <a:srgbClr val="000000">
                      <a:alpha val="43137"/>
                    </a:srgbClr>
                  </a:outerShdw>
                </a:effectLst>
                <a:latin typeface="Montserrat" charset="0"/>
              </a:rPr>
              <a:t>Gener</a:t>
            </a:r>
            <a:endParaRPr lang="es-CL" sz="4800" b="1" dirty="0" smtClean="0">
              <a:solidFill>
                <a:schemeClr val="accent2">
                  <a:lumMod val="20000"/>
                  <a:lumOff val="80000"/>
                </a:schemeClr>
              </a:solidFill>
              <a:effectLst>
                <a:outerShdw blurRad="38100" dist="38100" dir="2700000" algn="tl">
                  <a:srgbClr val="000000">
                    <a:alpha val="43137"/>
                  </a:srgbClr>
                </a:outerShdw>
              </a:effectLst>
              <a:latin typeface="Montserrat" charset="0"/>
            </a:endParaRPr>
          </a:p>
          <a:p>
            <a:pPr algn="ctr"/>
            <a:r>
              <a:rPr lang="es-CL" sz="4800" b="1" dirty="0" smtClean="0">
                <a:solidFill>
                  <a:schemeClr val="accent2">
                    <a:lumMod val="20000"/>
                    <a:lumOff val="80000"/>
                  </a:schemeClr>
                </a:solidFill>
                <a:effectLst>
                  <a:outerShdw blurRad="38100" dist="38100" dir="2700000" algn="tl">
                    <a:srgbClr val="000000">
                      <a:alpha val="43137"/>
                    </a:srgbClr>
                  </a:outerShdw>
                </a:effectLst>
                <a:latin typeface="Montserrat" charset="0"/>
              </a:rPr>
              <a:t>Puchuncaví</a:t>
            </a:r>
          </a:p>
          <a:p>
            <a:pPr algn="ctr"/>
            <a:r>
              <a:rPr lang="es-CL" sz="1600" b="1" dirty="0" smtClean="0">
                <a:solidFill>
                  <a:schemeClr val="accent2">
                    <a:lumMod val="20000"/>
                    <a:lumOff val="80000"/>
                  </a:schemeClr>
                </a:solidFill>
                <a:effectLst>
                  <a:outerShdw blurRad="38100" dist="38100" dir="2700000" algn="tl">
                    <a:srgbClr val="000000">
                      <a:alpha val="43137"/>
                    </a:srgbClr>
                  </a:outerShdw>
                </a:effectLst>
                <a:latin typeface="Montserrat" charset="0"/>
              </a:rPr>
              <a:t>5.04.2018</a:t>
            </a:r>
            <a:endParaRPr lang="es-ES_tradnl" sz="1600" b="1" dirty="0">
              <a:solidFill>
                <a:schemeClr val="accent2">
                  <a:lumMod val="20000"/>
                  <a:lumOff val="80000"/>
                </a:schemeClr>
              </a:solidFill>
              <a:effectLst>
                <a:outerShdw blurRad="38100" dist="38100" dir="2700000" algn="tl">
                  <a:srgbClr val="000000">
                    <a:alpha val="43137"/>
                  </a:srgbClr>
                </a:outerShdw>
              </a:effectLst>
              <a:latin typeface="Montserrat" charset="0"/>
            </a:endParaRPr>
          </a:p>
        </p:txBody>
      </p:sp>
      <p:pic>
        <p:nvPicPr>
          <p:cNvPr id="7" name="Picture 2" descr="C:\Users\Atila1\Desktop\presentacioncae\fotos\30222407_1604443869673221_5765853986968043520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90274"/>
            <a:ext cx="4320480" cy="46707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8" name="Subtítulo 2"/>
          <p:cNvSpPr txBox="1">
            <a:spLocks/>
          </p:cNvSpPr>
          <p:nvPr/>
        </p:nvSpPr>
        <p:spPr>
          <a:xfrm>
            <a:off x="4499992" y="4495428"/>
            <a:ext cx="4351543" cy="648072"/>
          </a:xfrm>
          <a:prstGeom prst="rect">
            <a:avLst/>
          </a:prstGeom>
        </p:spPr>
        <p:txBody>
          <a:bodyPr>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s-ES" sz="2300" dirty="0">
              <a:latin typeface="Playfair Display" charset="0"/>
            </a:endParaRPr>
          </a:p>
          <a:p>
            <a:pPr algn="just">
              <a:spcAft>
                <a:spcPts val="600"/>
              </a:spcAft>
            </a:pPr>
            <a:r>
              <a:rPr lang="es-MX" sz="1000" dirty="0" smtClean="0">
                <a:solidFill>
                  <a:srgbClr val="FFFFFF"/>
                </a:solidFill>
              </a:rPr>
              <a:t>El </a:t>
            </a:r>
            <a:r>
              <a:rPr lang="es-MX" sz="1000" dirty="0">
                <a:solidFill>
                  <a:srgbClr val="FFFFFF"/>
                </a:solidFill>
              </a:rPr>
              <a:t>Mercurio de Valparaíso, </a:t>
            </a:r>
            <a:r>
              <a:rPr lang="es-MX" sz="1000" dirty="0" smtClean="0">
                <a:solidFill>
                  <a:srgbClr val="FFFFFF"/>
                </a:solidFill>
              </a:rPr>
              <a:t>Edición </a:t>
            </a:r>
            <a:r>
              <a:rPr lang="es-MX" sz="1000" dirty="0">
                <a:solidFill>
                  <a:srgbClr val="FFFFFF"/>
                </a:solidFill>
              </a:rPr>
              <a:t>impresa, sábado 7 de abril , sección Actualidad, página 7.</a:t>
            </a:r>
            <a:endParaRPr lang="es-ES" sz="3500" dirty="0">
              <a:solidFill>
                <a:srgbClr val="FFFFFF"/>
              </a:solidFill>
              <a:latin typeface="Playfair Display" charset="0"/>
            </a:endParaRPr>
          </a:p>
        </p:txBody>
      </p:sp>
    </p:spTree>
    <p:extLst>
      <p:ext uri="{BB962C8B-B14F-4D97-AF65-F5344CB8AC3E}">
        <p14:creationId xmlns:p14="http://schemas.microsoft.com/office/powerpoint/2010/main" val="1876560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251520" y="771550"/>
            <a:ext cx="8208911" cy="3693319"/>
          </a:xfrm>
          <a:prstGeom prst="rect">
            <a:avLst/>
          </a:prstGeom>
        </p:spPr>
        <p:txBody>
          <a:bodyPr wrap="square">
            <a:spAutoFit/>
          </a:bodyPr>
          <a:lstStyle/>
          <a:p>
            <a:pPr algn="ctr">
              <a:spcAft>
                <a:spcPts val="600"/>
              </a:spcAft>
              <a:buClr>
                <a:schemeClr val="bg1"/>
              </a:buClr>
            </a:pPr>
            <a:r>
              <a:rPr lang="es-ES" sz="2800" b="1" dirty="0" smtClean="0">
                <a:solidFill>
                  <a:srgbClr val="FFFFFF"/>
                </a:solidFill>
                <a:effectLst>
                  <a:outerShdw blurRad="38100" dist="38100" dir="2700000" algn="tl">
                    <a:srgbClr val="000000">
                      <a:alpha val="43137"/>
                    </a:srgbClr>
                  </a:outerShdw>
                </a:effectLst>
                <a:latin typeface="Montserrat"/>
              </a:rPr>
              <a:t>En consecuencia,</a:t>
            </a:r>
          </a:p>
          <a:p>
            <a:pPr algn="just">
              <a:spcAft>
                <a:spcPts val="600"/>
              </a:spcAft>
              <a:buClr>
                <a:schemeClr val="bg1"/>
              </a:buClr>
            </a:pPr>
            <a:endParaRPr lang="es-ES_tradnl" sz="2800" b="1" dirty="0">
              <a:solidFill>
                <a:schemeClr val="accent2">
                  <a:lumMod val="20000"/>
                  <a:lumOff val="80000"/>
                </a:schemeClr>
              </a:solidFill>
              <a:effectLst>
                <a:outerShdw blurRad="38100" dist="38100" dir="2700000" algn="tl">
                  <a:srgbClr val="000000">
                    <a:alpha val="43137"/>
                  </a:srgbClr>
                </a:outerShdw>
              </a:effectLst>
              <a:latin typeface="Montserrat"/>
            </a:endParaRPr>
          </a:p>
          <a:p>
            <a:pPr algn="ctr">
              <a:spcAft>
                <a:spcPts val="600"/>
              </a:spcAft>
              <a:buClr>
                <a:schemeClr val="bg1"/>
              </a:buClr>
            </a:pPr>
            <a:r>
              <a:rPr lang="es-MX" sz="2800" dirty="0" smtClean="0">
                <a:solidFill>
                  <a:srgbClr val="FFFFFF"/>
                </a:solidFill>
                <a:latin typeface="Montserrat"/>
              </a:rPr>
              <a:t>Consideramos una obligación moral hacer este aporte, que refleja nuestra preocupación, ocupación y compromiso como Colegio Médico de Valparaíso, de velar por la salud, el bienestar y la calidad de vida de los habitantes de la Región de Valparaíso y de las generaciones futuras</a:t>
            </a:r>
            <a:r>
              <a:rPr lang="es-MX" sz="2800" dirty="0" smtClean="0">
                <a:solidFill>
                  <a:srgbClr val="FFFFFF"/>
                </a:solidFill>
                <a:latin typeface="Playfair Display" charset="0"/>
              </a:rPr>
              <a:t>.</a:t>
            </a:r>
            <a:endParaRPr lang="es-ES" sz="2800" dirty="0">
              <a:solidFill>
                <a:srgbClr val="FFFFFF"/>
              </a:solidFill>
            </a:endParaRPr>
          </a:p>
        </p:txBody>
      </p:sp>
    </p:spTree>
    <p:extLst>
      <p:ext uri="{BB962C8B-B14F-4D97-AF65-F5344CB8AC3E}">
        <p14:creationId xmlns:p14="http://schemas.microsoft.com/office/powerpoint/2010/main" val="12655571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3" name="2 Rectángulo"/>
          <p:cNvSpPr/>
          <p:nvPr/>
        </p:nvSpPr>
        <p:spPr>
          <a:xfrm>
            <a:off x="0" y="0"/>
            <a:ext cx="9180512" cy="5143500"/>
          </a:xfrm>
          <a:prstGeom prst="rect">
            <a:avLst/>
          </a:prstGeom>
          <a:solidFill>
            <a:srgbClr val="F0D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Subtítulo 2"/>
          <p:cNvSpPr txBox="1">
            <a:spLocks/>
          </p:cNvSpPr>
          <p:nvPr/>
        </p:nvSpPr>
        <p:spPr>
          <a:xfrm>
            <a:off x="107507" y="4111470"/>
            <a:ext cx="8997147" cy="98056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CL" sz="1600" dirty="0">
                <a:latin typeface="Playfair Display"/>
              </a:rPr>
              <a:t>La instalación de </a:t>
            </a:r>
            <a:r>
              <a:rPr lang="es-CL" sz="1600" dirty="0" err="1">
                <a:latin typeface="Playfair Display"/>
              </a:rPr>
              <a:t>precipitador</a:t>
            </a:r>
            <a:r>
              <a:rPr lang="es-CL" sz="1600" dirty="0">
                <a:latin typeface="Playfair Display"/>
              </a:rPr>
              <a:t> electrostático en la chimenea de la planta termoeléctrica, en el contexto del Plan de Descontaminación, permitió reducir más del 90% del material </a:t>
            </a:r>
            <a:r>
              <a:rPr lang="es-CL" sz="1600" dirty="0" err="1">
                <a:latin typeface="Playfair Display"/>
              </a:rPr>
              <a:t>particulado</a:t>
            </a:r>
            <a:r>
              <a:rPr lang="es-CL" sz="1600" dirty="0">
                <a:latin typeface="Playfair Display"/>
              </a:rPr>
              <a:t> respirable  (MP-10) que se emitía por </a:t>
            </a:r>
            <a:r>
              <a:rPr lang="es-CL" sz="1600" dirty="0" smtClean="0">
                <a:latin typeface="Playfair Display"/>
              </a:rPr>
              <a:t>chimenea.</a:t>
            </a:r>
            <a:endParaRPr lang="es-CL" sz="1600" dirty="0">
              <a:latin typeface="Playfair Display"/>
            </a:endParaRPr>
          </a:p>
        </p:txBody>
      </p:sp>
      <p:pic>
        <p:nvPicPr>
          <p:cNvPr id="5" name="4 Imagen"/>
          <p:cNvPicPr>
            <a:picLocks noChangeAspect="1"/>
          </p:cNvPicPr>
          <p:nvPr/>
        </p:nvPicPr>
        <p:blipFill rotWithShape="1">
          <a:blip r:embed="rId3">
            <a:clrChange>
              <a:clrFrom>
                <a:srgbClr val="FFFFFF"/>
              </a:clrFrom>
              <a:clrTo>
                <a:srgbClr val="FFFFFF">
                  <a:alpha val="0"/>
                </a:srgbClr>
              </a:clrTo>
            </a:clrChange>
          </a:blip>
          <a:srcRect l="3517" t="10665" r="6204" b="2966"/>
          <a:stretch/>
        </p:blipFill>
        <p:spPr>
          <a:xfrm>
            <a:off x="1819517" y="483519"/>
            <a:ext cx="5488789" cy="3456384"/>
          </a:xfrm>
          <a:prstGeom prst="rect">
            <a:avLst/>
          </a:prstGeom>
          <a:ln>
            <a:noFill/>
          </a:ln>
          <a:effectLst>
            <a:outerShdw blurRad="292100" dist="139700" dir="2700000" algn="tl" rotWithShape="0">
              <a:srgbClr val="333333">
                <a:alpha val="65000"/>
              </a:srgbClr>
            </a:outerShdw>
          </a:effectLst>
        </p:spPr>
      </p:pic>
      <p:sp>
        <p:nvSpPr>
          <p:cNvPr id="7" name="6 CuadroTexto"/>
          <p:cNvSpPr txBox="1"/>
          <p:nvPr/>
        </p:nvSpPr>
        <p:spPr>
          <a:xfrm>
            <a:off x="884314" y="23202"/>
            <a:ext cx="7386157" cy="677108"/>
          </a:xfrm>
          <a:prstGeom prst="rect">
            <a:avLst/>
          </a:prstGeom>
          <a:noFill/>
        </p:spPr>
        <p:txBody>
          <a:bodyPr wrap="none" rtlCol="0">
            <a:spAutoFit/>
          </a:bodyPr>
          <a:lstStyle/>
          <a:p>
            <a:r>
              <a:rPr lang="es-MX" sz="2400" dirty="0">
                <a:latin typeface="Playfair Display"/>
              </a:rPr>
              <a:t>Emisiones de </a:t>
            </a:r>
            <a:r>
              <a:rPr lang="es-MX" sz="2400" dirty="0" smtClean="0">
                <a:latin typeface="Playfair Display"/>
              </a:rPr>
              <a:t>Material </a:t>
            </a:r>
            <a:r>
              <a:rPr lang="es-MX" sz="2400" dirty="0" err="1" smtClean="0">
                <a:latin typeface="Playfair Display"/>
              </a:rPr>
              <a:t>Particulado</a:t>
            </a:r>
            <a:r>
              <a:rPr lang="es-MX" sz="2400" dirty="0" smtClean="0">
                <a:latin typeface="Playfair Display"/>
              </a:rPr>
              <a:t> AES GENER S.A.</a:t>
            </a:r>
            <a:endParaRPr lang="es-MX" sz="2400" dirty="0">
              <a:latin typeface="Playfair Display"/>
            </a:endParaRPr>
          </a:p>
          <a:p>
            <a:endParaRPr lang="es-ES_tradnl" dirty="0"/>
          </a:p>
        </p:txBody>
      </p:sp>
    </p:spTree>
    <p:extLst>
      <p:ext uri="{BB962C8B-B14F-4D97-AF65-F5344CB8AC3E}">
        <p14:creationId xmlns:p14="http://schemas.microsoft.com/office/powerpoint/2010/main" val="27971228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839" t="29291" r="21435" b="11754"/>
          <a:stretch/>
        </p:blipFill>
        <p:spPr bwMode="auto">
          <a:xfrm>
            <a:off x="-1" y="10263"/>
            <a:ext cx="4917623" cy="2561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5245" t="24954" r="23881" b="11241"/>
          <a:stretch/>
        </p:blipFill>
        <p:spPr bwMode="auto">
          <a:xfrm>
            <a:off x="3923928" y="2374056"/>
            <a:ext cx="5077072" cy="26850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CuadroTexto 1"/>
          <p:cNvSpPr txBox="1"/>
          <p:nvPr/>
        </p:nvSpPr>
        <p:spPr>
          <a:xfrm>
            <a:off x="323528" y="2643758"/>
            <a:ext cx="3312368" cy="2308324"/>
          </a:xfrm>
          <a:prstGeom prst="rect">
            <a:avLst/>
          </a:prstGeom>
          <a:noFill/>
        </p:spPr>
        <p:txBody>
          <a:bodyPr wrap="square" rtlCol="0">
            <a:spAutoFit/>
          </a:bodyPr>
          <a:lstStyle/>
          <a:p>
            <a:r>
              <a:rPr lang="es-ES" sz="1600" dirty="0" smtClean="0">
                <a:solidFill>
                  <a:schemeClr val="bg1"/>
                </a:solidFill>
              </a:rPr>
              <a:t>Si del total de carbón usado, el 11% se transforma en hollín y cenizas, y AES </a:t>
            </a:r>
            <a:r>
              <a:rPr lang="es-ES" sz="1600" dirty="0" err="1" smtClean="0">
                <a:solidFill>
                  <a:schemeClr val="bg1"/>
                </a:solidFill>
              </a:rPr>
              <a:t>Gener</a:t>
            </a:r>
            <a:r>
              <a:rPr lang="es-ES" sz="1600" dirty="0" smtClean="0">
                <a:solidFill>
                  <a:schemeClr val="bg1"/>
                </a:solidFill>
              </a:rPr>
              <a:t> reconoce que sus filtros (de género) retienen el 97%, significa que hoy, 2018, lanza sobre 8.000 toneladas al aire, que de ahí van al aire, a las personas, al agua de los pozos, al mar y al suelo.</a:t>
            </a:r>
            <a:endParaRPr lang="es-ES" sz="1600" dirty="0">
              <a:solidFill>
                <a:schemeClr val="bg1"/>
              </a:solidFill>
            </a:endParaRPr>
          </a:p>
        </p:txBody>
      </p:sp>
    </p:spTree>
    <p:extLst>
      <p:ext uri="{BB962C8B-B14F-4D97-AF65-F5344CB8AC3E}">
        <p14:creationId xmlns:p14="http://schemas.microsoft.com/office/powerpoint/2010/main" val="14998525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3" name="2 Rectángulo"/>
          <p:cNvSpPr/>
          <p:nvPr/>
        </p:nvSpPr>
        <p:spPr>
          <a:xfrm>
            <a:off x="4608512" y="0"/>
            <a:ext cx="4572000" cy="5143500"/>
          </a:xfrm>
          <a:prstGeom prst="rect">
            <a:avLst/>
          </a:prstGeom>
          <a:solidFill>
            <a:srgbClr val="F0D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6 Rectángulo"/>
          <p:cNvSpPr/>
          <p:nvPr/>
        </p:nvSpPr>
        <p:spPr>
          <a:xfrm>
            <a:off x="0" y="0"/>
            <a:ext cx="4572000" cy="51640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 name="Subtítulo 2"/>
          <p:cNvSpPr txBox="1">
            <a:spLocks/>
          </p:cNvSpPr>
          <p:nvPr/>
        </p:nvSpPr>
        <p:spPr>
          <a:xfrm>
            <a:off x="4641544" y="75769"/>
            <a:ext cx="4355977" cy="5067731"/>
          </a:xfrm>
          <a:prstGeom prst="rect">
            <a:avLst/>
          </a:prstGeom>
        </p:spPr>
        <p:txBody>
          <a:bodyPr>
            <a:normAutofit fontScale="8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20000"/>
              </a:lnSpc>
              <a:spcAft>
                <a:spcPts val="600"/>
              </a:spcAft>
            </a:pPr>
            <a:r>
              <a:rPr lang="es-MX" sz="1700" b="1" dirty="0" smtClean="0">
                <a:latin typeface="Playfair Display" charset="0"/>
              </a:rPr>
              <a:t>EL ARSÉNICO ES UN AGENTE CANCERÍGENO INDISCUTIBLE</a:t>
            </a:r>
          </a:p>
          <a:p>
            <a:pPr algn="just">
              <a:lnSpc>
                <a:spcPct val="120000"/>
              </a:lnSpc>
              <a:spcAft>
                <a:spcPts val="600"/>
              </a:spcAft>
            </a:pPr>
            <a:r>
              <a:rPr lang="es-MX" sz="1700" dirty="0" smtClean="0">
                <a:latin typeface="Playfair Display" charset="0"/>
              </a:rPr>
              <a:t>Un </a:t>
            </a:r>
            <a:r>
              <a:rPr lang="es-MX" sz="1700" dirty="0">
                <a:latin typeface="Playfair Display" charset="0"/>
              </a:rPr>
              <a:t>ejercicio interesante es comparar la </a:t>
            </a:r>
            <a:r>
              <a:rPr lang="es-MX" sz="1700" dirty="0" smtClean="0">
                <a:latin typeface="Playfair Display" charset="0"/>
              </a:rPr>
              <a:t>“norma” </a:t>
            </a:r>
            <a:r>
              <a:rPr lang="es-MX" sz="1700" dirty="0">
                <a:latin typeface="Playfair Display" charset="0"/>
              </a:rPr>
              <a:t>de emisión de arsénico para fundiciones de cobre, vigente en Chile:</a:t>
            </a:r>
          </a:p>
          <a:p>
            <a:pPr marL="285750" indent="-285750" algn="just">
              <a:lnSpc>
                <a:spcPct val="120000"/>
              </a:lnSpc>
              <a:spcAft>
                <a:spcPts val="600"/>
              </a:spcAft>
              <a:buFont typeface="Arial" pitchFamily="34" charset="0"/>
              <a:buChar char="•"/>
            </a:pPr>
            <a:r>
              <a:rPr lang="es-MX" sz="1700" dirty="0">
                <a:latin typeface="Playfair Display" charset="0"/>
              </a:rPr>
              <a:t>Fundición Chagres en el valle del Aconcagua tiene permiso para descargar al ambiente 35 toneladas/año</a:t>
            </a:r>
          </a:p>
          <a:p>
            <a:pPr marL="285750" indent="-285750" algn="just">
              <a:lnSpc>
                <a:spcPct val="120000"/>
              </a:lnSpc>
              <a:spcAft>
                <a:spcPts val="600"/>
              </a:spcAft>
              <a:buFont typeface="Arial" pitchFamily="34" charset="0"/>
              <a:buChar char="•"/>
            </a:pPr>
            <a:r>
              <a:rPr lang="es-MX" sz="1700" dirty="0">
                <a:latin typeface="Playfair Display" charset="0"/>
              </a:rPr>
              <a:t>Fundición Ventanas 48 toneladas/año (D.S.28/2013)</a:t>
            </a:r>
          </a:p>
          <a:p>
            <a:pPr algn="just">
              <a:lnSpc>
                <a:spcPct val="120000"/>
              </a:lnSpc>
              <a:spcAft>
                <a:spcPts val="600"/>
              </a:spcAft>
            </a:pPr>
            <a:r>
              <a:rPr lang="es-MX" sz="1700" dirty="0">
                <a:latin typeface="Playfair Display" charset="0"/>
              </a:rPr>
              <a:t>¿Acaso estos valores permiten resguardar adecuadamente la salud de la población</a:t>
            </a:r>
            <a:r>
              <a:rPr lang="es-MX" sz="1700" dirty="0" smtClean="0">
                <a:latin typeface="Playfair Display" charset="0"/>
              </a:rPr>
              <a:t>?</a:t>
            </a:r>
          </a:p>
          <a:p>
            <a:pPr algn="just">
              <a:lnSpc>
                <a:spcPct val="120000"/>
              </a:lnSpc>
              <a:spcAft>
                <a:spcPts val="600"/>
              </a:spcAft>
            </a:pPr>
            <a:endParaRPr lang="es-MX" sz="1700" dirty="0">
              <a:latin typeface="Playfair Display" charset="0"/>
            </a:endParaRPr>
          </a:p>
          <a:p>
            <a:pPr algn="just">
              <a:lnSpc>
                <a:spcPct val="120000"/>
              </a:lnSpc>
              <a:spcAft>
                <a:spcPts val="600"/>
              </a:spcAft>
            </a:pPr>
            <a:r>
              <a:rPr lang="es-MX" sz="1700" dirty="0" smtClean="0">
                <a:latin typeface="Playfair Display" charset="0"/>
              </a:rPr>
              <a:t>Otras preguntas para trabajos sugeridos:</a:t>
            </a:r>
          </a:p>
          <a:p>
            <a:pPr marL="285750" indent="-285750" algn="just">
              <a:lnSpc>
                <a:spcPct val="120000"/>
              </a:lnSpc>
              <a:spcAft>
                <a:spcPts val="600"/>
              </a:spcAft>
              <a:buFont typeface="Wingdings" pitchFamily="2" charset="2"/>
              <a:buChar char="§"/>
            </a:pPr>
            <a:r>
              <a:rPr lang="es-MX" sz="1700" dirty="0" smtClean="0">
                <a:latin typeface="Playfair Display" charset="0"/>
              </a:rPr>
              <a:t>¿</a:t>
            </a:r>
            <a:r>
              <a:rPr lang="es-MX" sz="1700" dirty="0">
                <a:latin typeface="Playfair Display" charset="0"/>
              </a:rPr>
              <a:t>Cuál es la ruta del arsénico en el valle del Aconcagua? Pregunta del todo pertinente toda vez que allí se encuentra la principal fuente de agua potable de la región.</a:t>
            </a:r>
          </a:p>
          <a:p>
            <a:pPr marL="285750" indent="-285750" algn="just">
              <a:lnSpc>
                <a:spcPct val="120000"/>
              </a:lnSpc>
              <a:spcAft>
                <a:spcPts val="600"/>
              </a:spcAft>
              <a:buFont typeface="Wingdings" pitchFamily="2" charset="2"/>
              <a:buChar char="§"/>
            </a:pPr>
            <a:r>
              <a:rPr lang="es-MX" sz="1700" dirty="0">
                <a:latin typeface="Playfair Display" charset="0"/>
              </a:rPr>
              <a:t>¿Cuánto del arsénico emitido por la fundición Ventanas precipita en la ciudades de Valparaíso, Viña del Mar, Concón, </a:t>
            </a:r>
            <a:r>
              <a:rPr lang="es-MX" sz="1700" dirty="0" err="1">
                <a:latin typeface="Playfair Display" charset="0"/>
              </a:rPr>
              <a:t>Puchuncaví</a:t>
            </a:r>
            <a:r>
              <a:rPr lang="es-MX" sz="1700" dirty="0">
                <a:latin typeface="Playfair Display" charset="0"/>
              </a:rPr>
              <a:t> y Quintero?</a:t>
            </a:r>
          </a:p>
          <a:p>
            <a:pPr algn="ctr">
              <a:lnSpc>
                <a:spcPct val="120000"/>
              </a:lnSpc>
              <a:spcAft>
                <a:spcPts val="600"/>
              </a:spcAft>
            </a:pPr>
            <a:endParaRPr lang="es-ES" sz="1600" dirty="0">
              <a:latin typeface="Playfair Display" charset="0"/>
            </a:endParaRPr>
          </a:p>
        </p:txBody>
      </p:sp>
      <p:sp>
        <p:nvSpPr>
          <p:cNvPr id="9" name="Subtítulo 2"/>
          <p:cNvSpPr txBox="1">
            <a:spLocks/>
          </p:cNvSpPr>
          <p:nvPr/>
        </p:nvSpPr>
        <p:spPr>
          <a:xfrm>
            <a:off x="107505" y="51470"/>
            <a:ext cx="4355977" cy="498545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20000"/>
              </a:lnSpc>
              <a:spcAft>
                <a:spcPts val="600"/>
              </a:spcAft>
            </a:pPr>
            <a:endParaRPr lang="es-MX" sz="3500" dirty="0" smtClean="0">
              <a:solidFill>
                <a:schemeClr val="bg1"/>
              </a:solidFill>
              <a:latin typeface="Playfair Display" charset="0"/>
            </a:endParaRPr>
          </a:p>
        </p:txBody>
      </p:sp>
      <p:pic>
        <p:nvPicPr>
          <p:cNvPr id="8" name="7 Imagen"/>
          <p:cNvPicPr>
            <a:picLocks noChangeAspect="1"/>
          </p:cNvPicPr>
          <p:nvPr/>
        </p:nvPicPr>
        <p:blipFill rotWithShape="1">
          <a:blip r:embed="rId3"/>
          <a:srcRect r="2422"/>
          <a:stretch/>
        </p:blipFill>
        <p:spPr>
          <a:xfrm>
            <a:off x="92842" y="483519"/>
            <a:ext cx="4370640" cy="442329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5189467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03498"/>
            <a:ext cx="8280920" cy="486054"/>
          </a:xfrm>
        </p:spPr>
        <p:txBody>
          <a:bodyPr>
            <a:normAutofit fontScale="90000"/>
          </a:bodyPr>
          <a:lstStyle/>
          <a:p>
            <a:r>
              <a:rPr lang="es-CL" sz="3000" b="1" dirty="0" smtClean="0"/>
              <a:t>Arsénico y  </a:t>
            </a:r>
            <a:r>
              <a:rPr lang="es-CL" sz="3000" b="1" dirty="0"/>
              <a:t>Salud Humana:</a:t>
            </a:r>
            <a:endParaRPr lang="es-CL" sz="3000" dirty="0"/>
          </a:p>
        </p:txBody>
      </p:sp>
      <p:sp>
        <p:nvSpPr>
          <p:cNvPr id="3" name="2 Marcador de contenido"/>
          <p:cNvSpPr>
            <a:spLocks noGrp="1"/>
          </p:cNvSpPr>
          <p:nvPr>
            <p:ph idx="1"/>
          </p:nvPr>
        </p:nvSpPr>
        <p:spPr>
          <a:xfrm>
            <a:off x="539552" y="951570"/>
            <a:ext cx="8136904" cy="3942438"/>
          </a:xfrm>
        </p:spPr>
        <p:txBody>
          <a:bodyPr>
            <a:normAutofit fontScale="85000" lnSpcReduction="20000"/>
          </a:bodyPr>
          <a:lstStyle/>
          <a:p>
            <a:r>
              <a:rPr lang="es-CL" sz="1800" dirty="0"/>
              <a:t>La Organización  Mundial de la Salud </a:t>
            </a:r>
            <a:r>
              <a:rPr lang="es-CL" sz="1800" b="1" dirty="0"/>
              <a:t>(OMS</a:t>
            </a:r>
            <a:r>
              <a:rPr lang="es-CL" sz="1800" b="1" dirty="0" smtClean="0"/>
              <a:t>) </a:t>
            </a:r>
            <a:r>
              <a:rPr lang="es-CL" sz="1800" dirty="0" smtClean="0"/>
              <a:t>y </a:t>
            </a:r>
            <a:r>
              <a:rPr lang="es-CL" sz="1800" dirty="0"/>
              <a:t>la Agencia de Protección Ambiental de Estados Unidos (EPAUS)   han determinado que el arsénico inorgánico es un </a:t>
            </a:r>
            <a:r>
              <a:rPr lang="es-CL" sz="1800" b="1" dirty="0"/>
              <a:t>carcinógeno en seres </a:t>
            </a:r>
            <a:r>
              <a:rPr lang="es-CL" sz="1800" b="1" dirty="0" smtClean="0"/>
              <a:t>humanos</a:t>
            </a:r>
            <a:r>
              <a:rPr lang="es-CL" sz="1800" dirty="0" smtClean="0"/>
              <a:t>…... </a:t>
            </a:r>
            <a:r>
              <a:rPr lang="es-CL" sz="1800" dirty="0"/>
              <a:t>CENMA 2013.</a:t>
            </a:r>
          </a:p>
          <a:p>
            <a:pPr marL="68580" indent="0">
              <a:buNone/>
            </a:pPr>
            <a:r>
              <a:rPr lang="es-CL" sz="1800" b="1" dirty="0"/>
              <a:t> </a:t>
            </a:r>
            <a:endParaRPr lang="es-CL" sz="1800" dirty="0"/>
          </a:p>
          <a:p>
            <a:r>
              <a:rPr lang="es-CL" sz="1800" dirty="0"/>
              <a:t>Debido a su alta toxicidad, </a:t>
            </a:r>
            <a:r>
              <a:rPr lang="es-CL" sz="1800" b="1" dirty="0"/>
              <a:t>no ha sido posible determinar una dosis umbral ni un nivel seguro  de exposición  para efecto cancerígeno del arsénico</a:t>
            </a:r>
            <a:r>
              <a:rPr lang="es-CL" sz="1800" dirty="0"/>
              <a:t>. </a:t>
            </a:r>
            <a:r>
              <a:rPr lang="es-CL" sz="1800" dirty="0" smtClean="0"/>
              <a:t>….</a:t>
            </a:r>
            <a:r>
              <a:rPr lang="es-CL" sz="1800" b="1" dirty="0" smtClean="0"/>
              <a:t>. </a:t>
            </a:r>
            <a:r>
              <a:rPr lang="es-CL" sz="1800" dirty="0"/>
              <a:t>(</a:t>
            </a:r>
            <a:r>
              <a:rPr lang="es-CL" sz="1800" dirty="0" err="1"/>
              <a:t>Rivara</a:t>
            </a:r>
            <a:r>
              <a:rPr lang="es-CL" sz="1800" dirty="0"/>
              <a:t> et </a:t>
            </a:r>
            <a:r>
              <a:rPr lang="es-CL" sz="1800" dirty="0" err="1"/>
              <a:t>All</a:t>
            </a:r>
            <a:r>
              <a:rPr lang="es-CL" sz="1800" dirty="0"/>
              <a:t>. 1995)</a:t>
            </a:r>
          </a:p>
          <a:p>
            <a:pPr marL="68580" indent="0">
              <a:buNone/>
            </a:pPr>
            <a:r>
              <a:rPr lang="es-CL" sz="1800" b="1" dirty="0"/>
              <a:t> </a:t>
            </a:r>
            <a:endParaRPr lang="es-CL" sz="1800" dirty="0"/>
          </a:p>
          <a:p>
            <a:r>
              <a:rPr lang="es-CL" sz="1800" dirty="0" smtClean="0"/>
              <a:t>Exposición </a:t>
            </a:r>
            <a:r>
              <a:rPr lang="es-CL" sz="1800" dirty="0"/>
              <a:t>crónica al arsénico, está asociada a un aumento en los riesgos de </a:t>
            </a:r>
            <a:r>
              <a:rPr lang="es-CL" sz="1800" b="1" dirty="0"/>
              <a:t>enfermedad cardiovascular, vejiga, pulmonar, renal, y neurológico. </a:t>
            </a:r>
            <a:r>
              <a:rPr lang="es-CL" sz="1800" dirty="0"/>
              <a:t>CENMA 2013</a:t>
            </a:r>
          </a:p>
          <a:p>
            <a:pPr marL="68580" indent="0">
              <a:buNone/>
            </a:pPr>
            <a:r>
              <a:rPr lang="es-CL" sz="1800" dirty="0"/>
              <a:t> </a:t>
            </a:r>
          </a:p>
          <a:p>
            <a:r>
              <a:rPr lang="es-CL" sz="1800" b="1" dirty="0"/>
              <a:t>Exposición en niños aumenta el riesgo de déficit intelectual y desórdenes respiratorios.</a:t>
            </a:r>
            <a:r>
              <a:rPr lang="es-CL" sz="1800" dirty="0"/>
              <a:t> CENMA 2013</a:t>
            </a:r>
          </a:p>
          <a:p>
            <a:pPr marL="68580" indent="0">
              <a:buNone/>
            </a:pPr>
            <a:r>
              <a:rPr lang="es-CL" sz="1800" dirty="0"/>
              <a:t> </a:t>
            </a:r>
          </a:p>
          <a:p>
            <a:r>
              <a:rPr lang="es-CL" sz="1800" b="1" dirty="0" smtClean="0"/>
              <a:t>Asociaciones </a:t>
            </a:r>
            <a:r>
              <a:rPr lang="es-CL" sz="1800" b="1" dirty="0"/>
              <a:t>positivas de exposición al arsénico con aborto espontáneo, muerte fetal, nacimiento bajo peso  y mortalidad neonatal e infantil.</a:t>
            </a:r>
            <a:r>
              <a:rPr lang="es-CL" sz="1800" dirty="0"/>
              <a:t> (</a:t>
            </a:r>
            <a:r>
              <a:rPr lang="es-CL" sz="1800" dirty="0" err="1"/>
              <a:t>Quansah</a:t>
            </a:r>
            <a:r>
              <a:rPr lang="es-CL" sz="1800" dirty="0"/>
              <a:t> et </a:t>
            </a:r>
            <a:r>
              <a:rPr lang="es-CL" sz="1800" dirty="0" err="1"/>
              <a:t>All</a:t>
            </a:r>
            <a:r>
              <a:rPr lang="es-CL" sz="1800" dirty="0"/>
              <a:t>, 2015)</a:t>
            </a:r>
          </a:p>
          <a:p>
            <a:pPr marL="68580" indent="0">
              <a:buNone/>
            </a:pPr>
            <a:r>
              <a:rPr lang="es-CL" sz="1800" dirty="0">
                <a:solidFill>
                  <a:schemeClr val="tx1"/>
                </a:solidFill>
              </a:rPr>
              <a:t> </a:t>
            </a:r>
          </a:p>
          <a:p>
            <a:pPr marL="68580" indent="0">
              <a:buNone/>
            </a:pPr>
            <a:endParaRPr lang="es-CL" sz="1800" dirty="0"/>
          </a:p>
        </p:txBody>
      </p:sp>
    </p:spTree>
    <p:extLst>
      <p:ext uri="{BB962C8B-B14F-4D97-AF65-F5344CB8AC3E}">
        <p14:creationId xmlns:p14="http://schemas.microsoft.com/office/powerpoint/2010/main" val="29832730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3600" y="364350"/>
            <a:ext cx="7024744" cy="857250"/>
          </a:xfrm>
        </p:spPr>
        <p:txBody>
          <a:bodyPr>
            <a:normAutofit fontScale="90000"/>
          </a:bodyPr>
          <a:lstStyle/>
          <a:p>
            <a:pPr lvl="0" algn="l"/>
            <a:r>
              <a:rPr lang="es-CL" sz="2400" b="1" dirty="0" smtClean="0"/>
              <a:t> Normativa Primaria calidad Arsénico</a:t>
            </a:r>
            <a:r>
              <a:rPr lang="es-CL" sz="2400" dirty="0" smtClean="0"/>
              <a:t/>
            </a:r>
            <a:br>
              <a:rPr lang="es-CL" sz="2400" dirty="0" smtClean="0"/>
            </a:br>
            <a:endParaRPr lang="es-CL" sz="2400" dirty="0"/>
          </a:p>
        </p:txBody>
      </p:sp>
      <p:sp>
        <p:nvSpPr>
          <p:cNvPr id="3" name="2 Marcador de contenido"/>
          <p:cNvSpPr>
            <a:spLocks noGrp="1"/>
          </p:cNvSpPr>
          <p:nvPr>
            <p:ph idx="1"/>
          </p:nvPr>
        </p:nvSpPr>
        <p:spPr>
          <a:xfrm>
            <a:off x="395536" y="872914"/>
            <a:ext cx="8229600" cy="3913082"/>
          </a:xfrm>
        </p:spPr>
        <p:txBody>
          <a:bodyPr>
            <a:normAutofit/>
          </a:bodyPr>
          <a:lstStyle/>
          <a:p>
            <a:pPr marL="68580" indent="0">
              <a:buNone/>
            </a:pPr>
            <a:r>
              <a:rPr lang="es-CL" dirty="0"/>
              <a:t> </a:t>
            </a:r>
          </a:p>
          <a:p>
            <a:r>
              <a:rPr lang="es-CL" b="1" dirty="0"/>
              <a:t>El 16 enero de 1992</a:t>
            </a:r>
            <a:r>
              <a:rPr lang="es-CL" dirty="0"/>
              <a:t>, mediante el  D.S. 185/1992, se dictó  un </a:t>
            </a:r>
            <a:r>
              <a:rPr lang="es-CL" b="1" u="sng" dirty="0"/>
              <a:t>plazo de  180 días  para  que el  Ministerio  de Salud  decretara  una norma  primaria de calidad para arsénico a nivel nacional</a:t>
            </a:r>
            <a:r>
              <a:rPr lang="es-CL" dirty="0"/>
              <a:t>. (Norma de calidad de atmosférica  primaria;  es aquella que regula la máxima concentración permitida (mg/m3)  de un contaminante en la atmosfera  como el  arsénico, con el fin de proteger la salud humana).  </a:t>
            </a:r>
            <a:r>
              <a:rPr lang="es-CL" u="sng" dirty="0">
                <a:hlinkClick r:id="rId2"/>
              </a:rPr>
              <a:t>https://www.leychile.cl/Navegar?idNorma=10631</a:t>
            </a:r>
            <a:endParaRPr lang="es-CL" dirty="0"/>
          </a:p>
          <a:p>
            <a:r>
              <a:rPr lang="es-CL" dirty="0"/>
              <a:t> </a:t>
            </a:r>
          </a:p>
          <a:p>
            <a:r>
              <a:rPr lang="es-CL" dirty="0"/>
              <a:t>El 18 de abril de 1994 (dos años después), el  </a:t>
            </a:r>
            <a:r>
              <a:rPr lang="es-CL" b="1" dirty="0"/>
              <a:t>Ministerio de Salud publicó en el  Diario Oficial</a:t>
            </a:r>
            <a:r>
              <a:rPr lang="es-CL" dirty="0"/>
              <a:t> el  D.S. N°477  que estableció:   “</a:t>
            </a:r>
            <a:r>
              <a:rPr lang="es-CL" b="1" dirty="0"/>
              <a:t>Norma Primaria de Calidad del Aire para Arsénico</a:t>
            </a:r>
            <a:r>
              <a:rPr lang="es-CL" dirty="0"/>
              <a:t>”, norma de carácter nacional que estableció máximas concentraciones de arsénico para periodos de  24 horas y anuales </a:t>
            </a:r>
            <a:r>
              <a:rPr lang="es-CL" u="sng" dirty="0">
                <a:hlinkClick r:id="rId3"/>
              </a:rPr>
              <a:t>http://www.leychile.cl/Navegar?idNorma=13672</a:t>
            </a:r>
            <a:endParaRPr lang="es-CL" dirty="0"/>
          </a:p>
          <a:p>
            <a:r>
              <a:rPr lang="es-CL" dirty="0"/>
              <a:t> </a:t>
            </a:r>
          </a:p>
          <a:p>
            <a:r>
              <a:rPr lang="es-CL" dirty="0"/>
              <a:t>El 14 de junio de 1994, mediante  el D.S. 1364 el  </a:t>
            </a:r>
            <a:r>
              <a:rPr lang="es-CL" b="1" u="sng" dirty="0"/>
              <a:t>Ministerio de Salud derogó  la Norma  de Calidad Primaria de Arsénico  </a:t>
            </a:r>
            <a:r>
              <a:rPr lang="es-CL" dirty="0"/>
              <a:t>D.S. 477. </a:t>
            </a:r>
          </a:p>
          <a:p>
            <a:endParaRPr lang="es-CL" dirty="0"/>
          </a:p>
        </p:txBody>
      </p:sp>
    </p:spTree>
    <p:extLst>
      <p:ext uri="{BB962C8B-B14F-4D97-AF65-F5344CB8AC3E}">
        <p14:creationId xmlns:p14="http://schemas.microsoft.com/office/powerpoint/2010/main" val="35212979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897565"/>
            <a:ext cx="7200916" cy="2862318"/>
          </a:xfrm>
        </p:spPr>
        <p:txBody>
          <a:bodyPr/>
          <a:lstStyle/>
          <a:p>
            <a:pPr algn="just"/>
            <a:r>
              <a:rPr lang="es-CL" sz="1600" b="1" dirty="0" smtClean="0"/>
              <a:t>Hasta la fecha, el Ministerio de Salud y MMA no han repuesto </a:t>
            </a:r>
            <a:r>
              <a:rPr lang="es-CL" sz="1600" b="1" u="sng" dirty="0" smtClean="0"/>
              <a:t>norma de calidad Arsénico</a:t>
            </a:r>
            <a:r>
              <a:rPr lang="es-CL" sz="1600" b="1" dirty="0" smtClean="0"/>
              <a:t>, han transcurrido  23 años y las comunidades de Quintero y Puchuncaví  siguen respirando arsénico en concentraciones que superan ampliamente el  máximo recomendado por OMS.</a:t>
            </a:r>
            <a:endParaRPr lang="es-CL" sz="1600" b="1" dirty="0"/>
          </a:p>
        </p:txBody>
      </p:sp>
      <p:pic>
        <p:nvPicPr>
          <p:cNvPr id="4" name="Picture 4" descr="Resultado de imagen para las ventanas puchuncavi contamina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6759" y="2913717"/>
            <a:ext cx="4105442" cy="18722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248022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4107795489"/>
              </p:ext>
            </p:extLst>
          </p:nvPr>
        </p:nvGraphicFramePr>
        <p:xfrm>
          <a:off x="439485" y="348521"/>
          <a:ext cx="8229600" cy="4306984"/>
        </p:xfrm>
        <a:graphic>
          <a:graphicData uri="http://schemas.openxmlformats.org/drawingml/2006/table">
            <a:tbl>
              <a:tblPr firstRow="1" bandRow="1">
                <a:tableStyleId>{5C22544A-7EE6-4342-B048-85BDC9FD1C3A}</a:tableStyleId>
              </a:tblPr>
              <a:tblGrid>
                <a:gridCol w="2795377"/>
                <a:gridCol w="5434223"/>
              </a:tblGrid>
              <a:tr h="639483">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L" sz="2400" b="1" kern="1200" dirty="0" smtClean="0">
                          <a:solidFill>
                            <a:srgbClr val="000000"/>
                          </a:solidFill>
                          <a:effectLst/>
                          <a:latin typeface="+mn-lt"/>
                          <a:ea typeface="+mn-ea"/>
                          <a:cs typeface="+mn-cs"/>
                        </a:rPr>
                        <a:t>SO2 Efectos en salud y ecosistemas</a:t>
                      </a:r>
                    </a:p>
                    <a:p>
                      <a:endParaRPr lang="es-CL" sz="900" dirty="0">
                        <a:effectLst/>
                        <a:latin typeface="Cambria"/>
                      </a:endParaRPr>
                    </a:p>
                  </a:txBody>
                  <a:tcPr marL="0" marR="0" marT="0" marB="0" anchor="ctr"/>
                </a:tc>
                <a:tc hMerge="1">
                  <a:txBody>
                    <a:bodyPr/>
                    <a:lstStyle/>
                    <a:p>
                      <a:endParaRPr lang="es-ES"/>
                    </a:p>
                  </a:txBody>
                  <a:tcPr/>
                </a:tc>
              </a:tr>
              <a:tr h="639483">
                <a:tc gridSpan="2">
                  <a:txBody>
                    <a:bodyPr/>
                    <a:lstStyle/>
                    <a:p>
                      <a:pPr algn="ctr">
                        <a:spcAft>
                          <a:spcPts val="0"/>
                        </a:spcAft>
                      </a:pPr>
                      <a:r>
                        <a:rPr lang="es-CL" sz="1800" dirty="0" smtClean="0">
                          <a:effectLst/>
                          <a:latin typeface="Cambria"/>
                          <a:ea typeface="ＭＳ 明朝"/>
                          <a:cs typeface="Times New Roman"/>
                        </a:rPr>
                        <a:t>Produce</a:t>
                      </a:r>
                      <a:r>
                        <a:rPr lang="es-CL" sz="1800" baseline="0" dirty="0" smtClean="0">
                          <a:effectLst/>
                          <a:latin typeface="Cambria"/>
                          <a:ea typeface="ＭＳ 明朝"/>
                          <a:cs typeface="Times New Roman"/>
                        </a:rPr>
                        <a:t> daño incluso a grandes distancias del foco emisor</a:t>
                      </a:r>
                      <a:endParaRPr lang="es-CL" sz="1800" dirty="0">
                        <a:effectLst/>
                        <a:latin typeface="Cambria"/>
                        <a:ea typeface="ＭＳ 明朝"/>
                        <a:cs typeface="Times New Roman"/>
                      </a:endParaRPr>
                    </a:p>
                  </a:txBody>
                  <a:tcPr marL="0" marR="0" marT="0" marB="0" anchor="ctr"/>
                </a:tc>
                <a:tc hMerge="1">
                  <a:txBody>
                    <a:bodyPr/>
                    <a:lstStyle/>
                    <a:p>
                      <a:pPr algn="ctr">
                        <a:spcAft>
                          <a:spcPts val="0"/>
                        </a:spcAft>
                      </a:pPr>
                      <a:endParaRPr lang="es-CL" sz="1400" dirty="0">
                        <a:effectLst/>
                        <a:latin typeface="Cambria"/>
                        <a:ea typeface="ＭＳ 明朝"/>
                        <a:cs typeface="Times New Roman"/>
                      </a:endParaRPr>
                    </a:p>
                  </a:txBody>
                  <a:tcPr marL="0" marR="0" marT="0" marB="0" anchor="ctr"/>
                </a:tc>
              </a:tr>
              <a:tr h="639483">
                <a:tc>
                  <a:txBody>
                    <a:bodyPr/>
                    <a:lstStyle/>
                    <a:p>
                      <a:pPr algn="ctr">
                        <a:spcAft>
                          <a:spcPts val="0"/>
                        </a:spcAft>
                      </a:pPr>
                      <a:r>
                        <a:rPr lang="es-CL" sz="1100" dirty="0" smtClean="0">
                          <a:effectLst/>
                          <a:latin typeface="Arial Rounded MT Bold"/>
                          <a:ea typeface="ＭＳ 明朝"/>
                          <a:cs typeface="Arial Rounded MT Bold"/>
                        </a:rPr>
                        <a:t>SALUD</a:t>
                      </a:r>
                      <a:r>
                        <a:rPr lang="es-CL" sz="1100" baseline="0" dirty="0" smtClean="0">
                          <a:effectLst/>
                          <a:latin typeface="Arial Rounded MT Bold"/>
                          <a:ea typeface="ＭＳ 明朝"/>
                          <a:cs typeface="Arial Rounded MT Bold"/>
                        </a:rPr>
                        <a:t> HUMANA</a:t>
                      </a:r>
                      <a:endParaRPr lang="es-CL" sz="1100" dirty="0">
                        <a:effectLst/>
                        <a:latin typeface="Arial Rounded MT Bold"/>
                        <a:ea typeface="ＭＳ 明朝"/>
                        <a:cs typeface="Arial Rounded MT Bold"/>
                      </a:endParaRPr>
                    </a:p>
                  </a:txBody>
                  <a:tcPr marL="0" marR="0" marT="0" marB="0" anchor="ctr"/>
                </a:tc>
                <a:tc>
                  <a:txBody>
                    <a:bodyPr/>
                    <a:lstStyle/>
                    <a:p>
                      <a:pPr algn="ctr">
                        <a:spcAft>
                          <a:spcPts val="0"/>
                        </a:spcAft>
                      </a:pPr>
                      <a:r>
                        <a:rPr lang="es-CL" sz="1200" kern="1200" dirty="0" smtClean="0">
                          <a:solidFill>
                            <a:schemeClr val="dk1"/>
                          </a:solidFill>
                          <a:effectLst/>
                          <a:latin typeface="+mn-lt"/>
                          <a:ea typeface="+mn-ea"/>
                          <a:cs typeface="+mn-cs"/>
                        </a:rPr>
                        <a:t>Irritación e inflamación del sistema respiratorio, afecciones e insuficiencias pulmonares, alteración del metabolismo de las proteínas, dolor de cabeza o ansiedad</a:t>
                      </a:r>
                      <a:r>
                        <a:rPr lang="es-CL" sz="1200" dirty="0" smtClean="0">
                          <a:effectLst/>
                        </a:rPr>
                        <a:t> </a:t>
                      </a:r>
                      <a:endParaRPr lang="es-CL" sz="1200" dirty="0">
                        <a:effectLst/>
                        <a:latin typeface="Cambria"/>
                        <a:ea typeface="ＭＳ 明朝"/>
                        <a:cs typeface="Times New Roman"/>
                      </a:endParaRPr>
                    </a:p>
                  </a:txBody>
                  <a:tcPr marL="0" marR="0" marT="0" marB="0" anchor="ctr"/>
                </a:tc>
              </a:tr>
              <a:tr h="639483">
                <a:tc>
                  <a:txBody>
                    <a:bodyPr/>
                    <a:lstStyle/>
                    <a:p>
                      <a:pPr algn="ctr">
                        <a:spcAft>
                          <a:spcPts val="0"/>
                        </a:spcAft>
                      </a:pPr>
                      <a:r>
                        <a:rPr lang="es-CL" sz="1100" dirty="0" smtClean="0">
                          <a:effectLst/>
                          <a:latin typeface="Arial Rounded MT Bold"/>
                          <a:ea typeface="ＭＳ 明朝"/>
                          <a:cs typeface="Arial Rounded MT Bold"/>
                        </a:rPr>
                        <a:t>BIODIVERSIDAD</a:t>
                      </a:r>
                      <a:r>
                        <a:rPr lang="es-CL" sz="1100" baseline="0" dirty="0" smtClean="0">
                          <a:effectLst/>
                          <a:latin typeface="Arial Rounded MT Bold"/>
                          <a:ea typeface="ＭＳ 明朝"/>
                          <a:cs typeface="Arial Rounded MT Bold"/>
                        </a:rPr>
                        <a:t> SUELOS Y ECOSISTEMAS ACUÁTICOS Y FORESTALES</a:t>
                      </a:r>
                      <a:endParaRPr lang="es-CL" sz="1100" dirty="0">
                        <a:effectLst/>
                        <a:latin typeface="Arial Rounded MT Bold"/>
                        <a:ea typeface="ＭＳ 明朝"/>
                        <a:cs typeface="Arial Rounded MT Bold"/>
                      </a:endParaRPr>
                    </a:p>
                  </a:txBody>
                  <a:tcPr marL="0" marR="0" marT="0" marB="0" anchor="ctr"/>
                </a:tc>
                <a:tc>
                  <a:txBody>
                    <a:bodyPr/>
                    <a:lstStyle/>
                    <a:p>
                      <a:pPr algn="ctr">
                        <a:spcAft>
                          <a:spcPts val="0"/>
                        </a:spcAft>
                      </a:pPr>
                      <a:r>
                        <a:rPr lang="es-CL" sz="1200" kern="1200" dirty="0" smtClean="0">
                          <a:solidFill>
                            <a:schemeClr val="dk1"/>
                          </a:solidFill>
                          <a:effectLst/>
                          <a:latin typeface="+mn-lt"/>
                          <a:ea typeface="+mn-ea"/>
                          <a:cs typeface="+mn-cs"/>
                        </a:rPr>
                        <a:t>Daños a la vegetación, degradación de la clorofila, reducción de la fotosíntesis y la consiguiente pérdida de especies</a:t>
                      </a:r>
                      <a:r>
                        <a:rPr lang="es-CL" sz="1200" dirty="0" smtClean="0">
                          <a:effectLst/>
                        </a:rPr>
                        <a:t> </a:t>
                      </a:r>
                      <a:endParaRPr lang="es-CL" sz="1200" dirty="0">
                        <a:effectLst/>
                        <a:latin typeface="Cambria"/>
                        <a:ea typeface="ＭＳ 明朝"/>
                        <a:cs typeface="Times New Roman"/>
                      </a:endParaRPr>
                    </a:p>
                  </a:txBody>
                  <a:tcPr marL="0" marR="0" marT="0" marB="0" anchor="ctr"/>
                </a:tc>
              </a:tr>
              <a:tr h="891540">
                <a:tc>
                  <a:txBody>
                    <a:bodyPr/>
                    <a:lstStyle/>
                    <a:p>
                      <a:pPr algn="ctr">
                        <a:spcAft>
                          <a:spcPts val="0"/>
                        </a:spcAft>
                      </a:pPr>
                      <a:r>
                        <a:rPr lang="es-CL" sz="1100" dirty="0" smtClean="0">
                          <a:effectLst/>
                          <a:latin typeface="Arial Rounded MT Bold"/>
                          <a:ea typeface="ＭＳ 明朝"/>
                          <a:cs typeface="Arial Rounded MT Bold"/>
                        </a:rPr>
                        <a:t>EDIFICACIONES</a:t>
                      </a:r>
                      <a:endParaRPr lang="es-CL" sz="1100" dirty="0">
                        <a:effectLst/>
                        <a:latin typeface="Arial Rounded MT Bold"/>
                        <a:ea typeface="ＭＳ 明朝"/>
                        <a:cs typeface="Arial Rounded MT Bold"/>
                      </a:endParaRPr>
                    </a:p>
                  </a:txBody>
                  <a:tcPr marL="0" marR="0"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L" sz="1200" kern="1200" dirty="0" smtClean="0">
                          <a:solidFill>
                            <a:schemeClr val="dk1"/>
                          </a:solidFill>
                          <a:effectLst/>
                          <a:latin typeface="+mn-lt"/>
                          <a:ea typeface="+mn-ea"/>
                          <a:cs typeface="+mn-cs"/>
                        </a:rPr>
                        <a:t>Corrosión por acidificación, pues reacciona con el vapor de agua y con otros elementos presentes en la atmósfera, de modo que su oxidación en el aire da lugar a la formación de ácido sulfúrico</a:t>
                      </a:r>
                      <a:r>
                        <a:rPr lang="es-CL" sz="1200" kern="1200" baseline="0" dirty="0" smtClean="0">
                          <a:solidFill>
                            <a:schemeClr val="dk1"/>
                          </a:solidFill>
                          <a:effectLst/>
                          <a:latin typeface="+mn-lt"/>
                          <a:ea typeface="+mn-ea"/>
                          <a:cs typeface="+mn-cs"/>
                        </a:rPr>
                        <a:t> (lluvia ácida)</a:t>
                      </a:r>
                      <a:endParaRPr lang="es-CL" sz="1200" kern="1200" dirty="0" smtClean="0">
                        <a:solidFill>
                          <a:schemeClr val="dk1"/>
                        </a:solidFill>
                        <a:effectLst/>
                        <a:latin typeface="+mn-lt"/>
                        <a:ea typeface="+mn-ea"/>
                        <a:cs typeface="+mn-cs"/>
                      </a:endParaRPr>
                    </a:p>
                    <a:p>
                      <a:pPr algn="ctr">
                        <a:spcAft>
                          <a:spcPts val="0"/>
                        </a:spcAft>
                      </a:pPr>
                      <a:endParaRPr lang="es-CL" sz="1100" dirty="0">
                        <a:effectLst/>
                        <a:latin typeface="Cambria"/>
                        <a:ea typeface="ＭＳ 明朝"/>
                        <a:cs typeface="Times New Roman"/>
                      </a:endParaRPr>
                    </a:p>
                  </a:txBody>
                  <a:tcPr marL="0" marR="0" marT="0" marB="0" anchor="ctr"/>
                </a:tc>
              </a:tr>
              <a:tr h="857512">
                <a:tc>
                  <a:txBody>
                    <a:bodyPr/>
                    <a:lstStyle/>
                    <a:p>
                      <a:pPr algn="ctr">
                        <a:spcAft>
                          <a:spcPts val="0"/>
                        </a:spcAft>
                      </a:pPr>
                      <a:r>
                        <a:rPr lang="es-CL" sz="1100" dirty="0" smtClean="0">
                          <a:effectLst/>
                          <a:latin typeface="Arial Rounded MT Bold"/>
                          <a:ea typeface="ＭＳ 明朝"/>
                          <a:cs typeface="Arial Rounded MT Bold"/>
                        </a:rPr>
                        <a:t>OTROS</a:t>
                      </a:r>
                      <a:endParaRPr lang="es-CL" sz="1100" dirty="0">
                        <a:effectLst/>
                        <a:latin typeface="Arial Rounded MT Bold"/>
                        <a:ea typeface="ＭＳ 明朝"/>
                        <a:cs typeface="Arial Rounded MT Bold"/>
                      </a:endParaRPr>
                    </a:p>
                  </a:txBody>
                  <a:tcPr marL="0" marR="0" marT="0" marB="0" anchor="ctr"/>
                </a:tc>
                <a:tc>
                  <a:txBody>
                    <a:bodyPr/>
                    <a:lstStyle/>
                    <a:p>
                      <a:pPr algn="ctr">
                        <a:spcAft>
                          <a:spcPts val="0"/>
                        </a:spcAft>
                      </a:pPr>
                      <a:r>
                        <a:rPr lang="es-CL" sz="1200" dirty="0" smtClean="0">
                          <a:effectLst/>
                          <a:latin typeface="+mj-lt"/>
                          <a:ea typeface="ＭＳ 明朝"/>
                          <a:cs typeface="Times New Roman"/>
                        </a:rPr>
                        <a:t>Es precursor de la formación de sulfato amónico, que &gt;</a:t>
                      </a:r>
                      <a:r>
                        <a:rPr lang="es-CL" sz="1200" baseline="0" dirty="0" smtClean="0">
                          <a:effectLst/>
                          <a:latin typeface="+mj-lt"/>
                          <a:ea typeface="ＭＳ 明朝"/>
                          <a:cs typeface="Times New Roman"/>
                        </a:rPr>
                        <a:t> niveles de PM10 y PM 2,5</a:t>
                      </a:r>
                      <a:endParaRPr lang="es-CL" sz="1200" dirty="0">
                        <a:effectLst/>
                        <a:latin typeface="+mj-lt"/>
                        <a:ea typeface="ＭＳ 明朝"/>
                        <a:cs typeface="Times New Roman"/>
                      </a:endParaRPr>
                    </a:p>
                  </a:txBody>
                  <a:tcPr marL="0" marR="0" marT="0" marB="0" anchor="ctr"/>
                </a:tc>
              </a:tr>
            </a:tbl>
          </a:graphicData>
        </a:graphic>
      </p:graphicFrame>
    </p:spTree>
    <p:extLst>
      <p:ext uri="{BB962C8B-B14F-4D97-AF65-F5344CB8AC3E}">
        <p14:creationId xmlns:p14="http://schemas.microsoft.com/office/powerpoint/2010/main" val="27256401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339752" y="695810"/>
            <a:ext cx="4536504" cy="584776"/>
          </a:xfrm>
          <a:prstGeom prst="rect">
            <a:avLst/>
          </a:prstGeom>
          <a:noFill/>
        </p:spPr>
        <p:txBody>
          <a:bodyPr wrap="square" rtlCol="0">
            <a:spAutoFit/>
          </a:bodyPr>
          <a:lstStyle/>
          <a:p>
            <a:pPr algn="ctr"/>
            <a:r>
              <a:rPr lang="es-ES" sz="3200" dirty="0" smtClean="0">
                <a:solidFill>
                  <a:srgbClr val="FFFFFF"/>
                </a:solidFill>
              </a:rPr>
              <a:t>Dióxido de Azufre SO2</a:t>
            </a:r>
            <a:endParaRPr lang="es-ES" sz="3200" dirty="0">
              <a:solidFill>
                <a:srgbClr val="FFFFFF"/>
              </a:solidFill>
            </a:endParaRPr>
          </a:p>
        </p:txBody>
      </p:sp>
      <p:graphicFrame>
        <p:nvGraphicFramePr>
          <p:cNvPr id="5" name="Marcador de contenido 3"/>
          <p:cNvGraphicFramePr>
            <a:graphicFrameLocks/>
          </p:cNvGraphicFramePr>
          <p:nvPr>
            <p:extLst>
              <p:ext uri="{D42A27DB-BD31-4B8C-83A1-F6EECF244321}">
                <p14:modId xmlns:p14="http://schemas.microsoft.com/office/powerpoint/2010/main" val="1460171698"/>
              </p:ext>
            </p:extLst>
          </p:nvPr>
        </p:nvGraphicFramePr>
        <p:xfrm>
          <a:off x="1835696" y="1343882"/>
          <a:ext cx="5634652" cy="2668028"/>
        </p:xfrm>
        <a:graphic>
          <a:graphicData uri="http://schemas.openxmlformats.org/drawingml/2006/table">
            <a:tbl>
              <a:tblPr firstRow="1" bandRow="1">
                <a:tableStyleId>{5C22544A-7EE6-4342-B048-85BDC9FD1C3A}</a:tableStyleId>
              </a:tblPr>
              <a:tblGrid>
                <a:gridCol w="2146687"/>
                <a:gridCol w="3487965"/>
              </a:tblGrid>
              <a:tr h="1004477">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2400" dirty="0" smtClean="0">
                          <a:solidFill>
                            <a:schemeClr val="tx1"/>
                          </a:solidFill>
                        </a:rPr>
                        <a:t>NORMA</a:t>
                      </a:r>
                      <a:r>
                        <a:rPr lang="es-ES" sz="2400" baseline="0" dirty="0" smtClean="0">
                          <a:solidFill>
                            <a:schemeClr val="tx1"/>
                          </a:solidFill>
                        </a:rPr>
                        <a:t> OMS SO2 - 2005 (BASES)</a:t>
                      </a:r>
                    </a:p>
                    <a:p>
                      <a:pPr marL="0" marR="0" indent="0" algn="ctr" defTabSz="457200" rtl="0" eaLnBrk="1" fontAlgn="auto" latinLnBrk="0" hangingPunct="1">
                        <a:lnSpc>
                          <a:spcPct val="100000"/>
                        </a:lnSpc>
                        <a:spcBef>
                          <a:spcPts val="0"/>
                        </a:spcBef>
                        <a:spcAft>
                          <a:spcPts val="0"/>
                        </a:spcAft>
                        <a:buClrTx/>
                        <a:buSzTx/>
                        <a:buFontTx/>
                        <a:buNone/>
                        <a:tabLst/>
                        <a:defRPr/>
                      </a:pPr>
                      <a:r>
                        <a:rPr lang="es-ES" sz="1200" baseline="0" dirty="0" smtClean="0">
                          <a:solidFill>
                            <a:schemeClr val="tx1"/>
                          </a:solidFill>
                        </a:rPr>
                        <a:t>Exposición a promedio diario &gt; de 500 mg/m3: Aumenta mortalidad</a:t>
                      </a:r>
                    </a:p>
                    <a:p>
                      <a:pPr marL="0" marR="0" indent="0" algn="ctr" defTabSz="457200" rtl="0" eaLnBrk="1" fontAlgn="auto" latinLnBrk="0" hangingPunct="1">
                        <a:lnSpc>
                          <a:spcPct val="100000"/>
                        </a:lnSpc>
                        <a:spcBef>
                          <a:spcPts val="0"/>
                        </a:spcBef>
                        <a:spcAft>
                          <a:spcPts val="0"/>
                        </a:spcAft>
                        <a:buClrTx/>
                        <a:buSzTx/>
                        <a:buFontTx/>
                        <a:buNone/>
                        <a:tabLst/>
                        <a:defRPr/>
                      </a:pPr>
                      <a:r>
                        <a:rPr lang="es-ES" sz="1200" baseline="0" dirty="0" smtClean="0">
                          <a:solidFill>
                            <a:schemeClr val="tx1"/>
                          </a:solidFill>
                        </a:rPr>
                        <a:t>Entre 250 y 500 mg/m3: Aumento de Enfermedades Respiratorias Agudas</a:t>
                      </a:r>
                    </a:p>
                    <a:p>
                      <a:pPr marL="0" marR="0" indent="0" algn="ctr" defTabSz="457200" rtl="0" eaLnBrk="1" fontAlgn="auto" latinLnBrk="0" hangingPunct="1">
                        <a:lnSpc>
                          <a:spcPct val="100000"/>
                        </a:lnSpc>
                        <a:spcBef>
                          <a:spcPts val="0"/>
                        </a:spcBef>
                        <a:spcAft>
                          <a:spcPts val="0"/>
                        </a:spcAft>
                        <a:buClrTx/>
                        <a:buSzTx/>
                        <a:buFontTx/>
                        <a:buNone/>
                        <a:tabLst/>
                        <a:defRPr/>
                      </a:pPr>
                      <a:r>
                        <a:rPr lang="es-ES" sz="1200" baseline="0" dirty="0" smtClean="0">
                          <a:solidFill>
                            <a:schemeClr val="tx1"/>
                          </a:solidFill>
                        </a:rPr>
                        <a:t>Media Anual &gt;100 mg/m3: &gt; Síntomas de Enfermedades Respiratorias </a:t>
                      </a:r>
                      <a:endParaRPr lang="es-ES" sz="1200" dirty="0" smtClean="0">
                        <a:solidFill>
                          <a:schemeClr val="tx1"/>
                        </a:solidFill>
                      </a:endParaRPr>
                    </a:p>
                    <a:p>
                      <a:endParaRPr lang="es-CL" sz="900" dirty="0">
                        <a:effectLst/>
                        <a:latin typeface="Cambria"/>
                      </a:endParaRPr>
                    </a:p>
                  </a:txBody>
                  <a:tcPr marL="0" marR="0" marT="0" marB="0" anchor="ctr"/>
                </a:tc>
                <a:tc hMerge="1">
                  <a:txBody>
                    <a:bodyPr/>
                    <a:lstStyle/>
                    <a:p>
                      <a:endParaRPr lang="es-ES"/>
                    </a:p>
                  </a:txBody>
                  <a:tcPr/>
                </a:tc>
              </a:tr>
              <a:tr h="611421">
                <a:tc>
                  <a:txBody>
                    <a:bodyPr/>
                    <a:lstStyle/>
                    <a:p>
                      <a:pPr algn="ctr">
                        <a:spcAft>
                          <a:spcPts val="0"/>
                        </a:spcAft>
                      </a:pPr>
                      <a:r>
                        <a:rPr lang="es-CL" sz="1400" b="1">
                          <a:effectLst/>
                          <a:latin typeface="+mj-lt"/>
                          <a:ea typeface="Times New Roman"/>
                          <a:cs typeface="Times New Roman"/>
                        </a:rPr>
                        <a:t>Valor límite</a:t>
                      </a:r>
                      <a:endParaRPr lang="es-CL" sz="1400">
                        <a:effectLst/>
                        <a:latin typeface="+mj-lt"/>
                        <a:ea typeface="ＭＳ 明朝"/>
                        <a:cs typeface="Times New Roman"/>
                      </a:endParaRPr>
                    </a:p>
                  </a:txBody>
                  <a:tcPr marL="0" marR="0"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s-CL" sz="1400" b="1" dirty="0" smtClean="0">
                        <a:effectLst/>
                        <a:latin typeface="+mj-lt"/>
                        <a:ea typeface="Times New Roman"/>
                        <a:cs typeface="Times New Roman"/>
                      </a:endParaRPr>
                    </a:p>
                    <a:p>
                      <a:pPr marL="0" marR="0" indent="0" algn="ctr" defTabSz="457200" rtl="0" eaLnBrk="1" fontAlgn="auto" latinLnBrk="0" hangingPunct="1">
                        <a:lnSpc>
                          <a:spcPct val="100000"/>
                        </a:lnSpc>
                        <a:spcBef>
                          <a:spcPts val="0"/>
                        </a:spcBef>
                        <a:spcAft>
                          <a:spcPts val="0"/>
                        </a:spcAft>
                        <a:buClrTx/>
                        <a:buSzTx/>
                        <a:buFontTx/>
                        <a:buNone/>
                        <a:tabLst/>
                        <a:defRPr/>
                      </a:pPr>
                      <a:r>
                        <a:rPr lang="es-CL" sz="1400" b="1" dirty="0" smtClean="0">
                          <a:effectLst/>
                          <a:latin typeface="+mj-lt"/>
                          <a:ea typeface="Times New Roman"/>
                          <a:cs typeface="Times New Roman"/>
                        </a:rPr>
                        <a:t>Período</a:t>
                      </a:r>
                      <a:endParaRPr lang="es-CL" sz="1400" dirty="0" smtClean="0">
                        <a:effectLst/>
                        <a:latin typeface="+mj-lt"/>
                        <a:ea typeface="ＭＳ 明朝"/>
                        <a:cs typeface="Times New Roman"/>
                      </a:endParaRPr>
                    </a:p>
                    <a:p>
                      <a:pPr algn="ctr">
                        <a:spcAft>
                          <a:spcPts val="0"/>
                        </a:spcAft>
                      </a:pPr>
                      <a:endParaRPr lang="es-CL" sz="1400" dirty="0">
                        <a:effectLst/>
                        <a:latin typeface="+mj-lt"/>
                        <a:ea typeface="ＭＳ 明朝"/>
                        <a:cs typeface="Times New Roman"/>
                      </a:endParaRPr>
                    </a:p>
                  </a:txBody>
                  <a:tcPr marL="0" marR="0" marT="0" marB="0" anchor="ctr"/>
                </a:tc>
              </a:tr>
              <a:tr h="488194">
                <a:tc>
                  <a:txBody>
                    <a:bodyPr/>
                    <a:lstStyle/>
                    <a:p>
                      <a:pPr algn="ctr">
                        <a:spcAft>
                          <a:spcPts val="0"/>
                        </a:spcAft>
                      </a:pPr>
                      <a:r>
                        <a:rPr lang="es-CL" sz="1200" dirty="0" smtClean="0">
                          <a:effectLst/>
                          <a:latin typeface="+mj-lt"/>
                          <a:ea typeface="ＭＳ 明朝"/>
                          <a:cs typeface="Times New Roman"/>
                        </a:rPr>
                        <a:t>500 </a:t>
                      </a:r>
                      <a:r>
                        <a:rPr lang="es-CL" sz="1200" dirty="0">
                          <a:effectLst/>
                          <a:latin typeface="+mj-lt"/>
                          <a:ea typeface="ＭＳ 明朝"/>
                          <a:cs typeface="Times New Roman"/>
                        </a:rPr>
                        <a:t>μg/m</a:t>
                      </a:r>
                      <a:r>
                        <a:rPr lang="es-CL" sz="1200" baseline="30000" dirty="0">
                          <a:effectLst/>
                          <a:latin typeface="+mj-lt"/>
                          <a:ea typeface="ＭＳ 明朝"/>
                          <a:cs typeface="Times New Roman"/>
                        </a:rPr>
                        <a:t>3</a:t>
                      </a:r>
                      <a:endParaRPr lang="es-CL" sz="1200" dirty="0">
                        <a:effectLst/>
                        <a:latin typeface="+mj-lt"/>
                        <a:ea typeface="ＭＳ 明朝"/>
                        <a:cs typeface="Times New Roman"/>
                      </a:endParaRPr>
                    </a:p>
                  </a:txBody>
                  <a:tcPr marL="0" marR="0" marT="0" marB="0" anchor="ctr"/>
                </a:tc>
                <a:tc>
                  <a:txBody>
                    <a:bodyPr/>
                    <a:lstStyle/>
                    <a:p>
                      <a:pPr algn="ctr">
                        <a:spcAft>
                          <a:spcPts val="0"/>
                        </a:spcAft>
                      </a:pPr>
                      <a:r>
                        <a:rPr lang="es-CL" sz="1200" dirty="0">
                          <a:effectLst/>
                          <a:latin typeface="+mj-lt"/>
                          <a:ea typeface="ＭＳ 明朝"/>
                          <a:cs typeface="Times New Roman"/>
                        </a:rPr>
                        <a:t>Valor medio en </a:t>
                      </a:r>
                      <a:r>
                        <a:rPr lang="es-CL" sz="1200" dirty="0" smtClean="0">
                          <a:effectLst/>
                          <a:latin typeface="+mj-lt"/>
                          <a:ea typeface="ＭＳ 明朝"/>
                          <a:cs typeface="Times New Roman"/>
                        </a:rPr>
                        <a:t>10 minutos </a:t>
                      </a:r>
                      <a:endParaRPr lang="es-CL" sz="1200" dirty="0">
                        <a:effectLst/>
                        <a:latin typeface="+mj-lt"/>
                        <a:ea typeface="ＭＳ 明朝"/>
                        <a:cs typeface="Times New Roman"/>
                      </a:endParaRPr>
                    </a:p>
                  </a:txBody>
                  <a:tcPr marL="0" marR="0" marT="0" marB="0" anchor="ctr"/>
                </a:tc>
              </a:tr>
              <a:tr h="488194">
                <a:tc>
                  <a:txBody>
                    <a:bodyPr/>
                    <a:lstStyle/>
                    <a:p>
                      <a:pPr algn="ctr">
                        <a:spcAft>
                          <a:spcPts val="0"/>
                        </a:spcAft>
                      </a:pPr>
                      <a:r>
                        <a:rPr lang="es-CL" sz="1200" dirty="0" smtClean="0">
                          <a:effectLst/>
                          <a:latin typeface="+mj-lt"/>
                          <a:ea typeface="ＭＳ 明朝"/>
                          <a:cs typeface="Times New Roman"/>
                        </a:rPr>
                        <a:t>20 </a:t>
                      </a:r>
                      <a:r>
                        <a:rPr lang="es-CL" sz="1200" dirty="0">
                          <a:effectLst/>
                          <a:latin typeface="+mj-lt"/>
                          <a:ea typeface="ＭＳ 明朝"/>
                          <a:cs typeface="Times New Roman"/>
                        </a:rPr>
                        <a:t>μg/m</a:t>
                      </a:r>
                      <a:r>
                        <a:rPr lang="es-CL" sz="1200" baseline="30000" dirty="0">
                          <a:effectLst/>
                          <a:latin typeface="+mj-lt"/>
                          <a:ea typeface="ＭＳ 明朝"/>
                          <a:cs typeface="Times New Roman"/>
                        </a:rPr>
                        <a:t>3</a:t>
                      </a:r>
                      <a:endParaRPr lang="es-CL" sz="1200" dirty="0">
                        <a:effectLst/>
                        <a:latin typeface="+mj-lt"/>
                        <a:ea typeface="ＭＳ 明朝"/>
                        <a:cs typeface="Times New Roman"/>
                      </a:endParaRPr>
                    </a:p>
                  </a:txBody>
                  <a:tcPr marL="0" marR="0" marT="0" marB="0" anchor="ctr"/>
                </a:tc>
                <a:tc>
                  <a:txBody>
                    <a:bodyPr/>
                    <a:lstStyle/>
                    <a:p>
                      <a:pPr algn="ctr">
                        <a:spcAft>
                          <a:spcPts val="0"/>
                        </a:spcAft>
                      </a:pPr>
                      <a:r>
                        <a:rPr lang="es-CL" sz="1200" dirty="0">
                          <a:effectLst/>
                          <a:latin typeface="+mj-lt"/>
                          <a:ea typeface="ＭＳ 明朝"/>
                          <a:cs typeface="Times New Roman"/>
                        </a:rPr>
                        <a:t>Valor medio en 24 </a:t>
                      </a:r>
                      <a:r>
                        <a:rPr lang="es-CL" sz="1200" dirty="0" smtClean="0">
                          <a:effectLst/>
                          <a:latin typeface="+mj-lt"/>
                          <a:ea typeface="ＭＳ 明朝"/>
                          <a:cs typeface="Times New Roman"/>
                        </a:rPr>
                        <a:t>h</a:t>
                      </a:r>
                      <a:endParaRPr lang="es-CL" sz="1200" dirty="0">
                        <a:effectLst/>
                        <a:latin typeface="+mj-lt"/>
                        <a:ea typeface="ＭＳ 明朝"/>
                        <a:cs typeface="Times New Roman"/>
                      </a:endParaRPr>
                    </a:p>
                  </a:txBody>
                  <a:tcPr marL="0" marR="0" marT="0" marB="0" anchor="ctr"/>
                </a:tc>
              </a:tr>
            </a:tbl>
          </a:graphicData>
        </a:graphic>
      </p:graphicFrame>
    </p:spTree>
    <p:extLst>
      <p:ext uri="{BB962C8B-B14F-4D97-AF65-F5344CB8AC3E}">
        <p14:creationId xmlns:p14="http://schemas.microsoft.com/office/powerpoint/2010/main" val="27443801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339752" y="339502"/>
            <a:ext cx="4536504" cy="584776"/>
          </a:xfrm>
          <a:prstGeom prst="rect">
            <a:avLst/>
          </a:prstGeom>
          <a:noFill/>
        </p:spPr>
        <p:txBody>
          <a:bodyPr wrap="square" rtlCol="0">
            <a:spAutoFit/>
          </a:bodyPr>
          <a:lstStyle/>
          <a:p>
            <a:pPr algn="ctr"/>
            <a:r>
              <a:rPr lang="es-ES" sz="3200" dirty="0" smtClean="0">
                <a:solidFill>
                  <a:srgbClr val="FFFFFF"/>
                </a:solidFill>
              </a:rPr>
              <a:t>Dióxido de Azufre SO2</a:t>
            </a:r>
            <a:endParaRPr lang="es-ES" sz="3200" dirty="0">
              <a:solidFill>
                <a:srgbClr val="FFFFFF"/>
              </a:solidFill>
            </a:endParaRPr>
          </a:p>
        </p:txBody>
      </p:sp>
      <p:graphicFrame>
        <p:nvGraphicFramePr>
          <p:cNvPr id="4" name="Marcador de contenido 3"/>
          <p:cNvGraphicFramePr>
            <a:graphicFrameLocks/>
          </p:cNvGraphicFramePr>
          <p:nvPr>
            <p:extLst>
              <p:ext uri="{D42A27DB-BD31-4B8C-83A1-F6EECF244321}">
                <p14:modId xmlns:p14="http://schemas.microsoft.com/office/powerpoint/2010/main" val="2258313685"/>
              </p:ext>
            </p:extLst>
          </p:nvPr>
        </p:nvGraphicFramePr>
        <p:xfrm>
          <a:off x="467544" y="1275606"/>
          <a:ext cx="8229600" cy="3415444"/>
        </p:xfrm>
        <a:graphic>
          <a:graphicData uri="http://schemas.openxmlformats.org/drawingml/2006/table">
            <a:tbl>
              <a:tblPr firstRow="1" bandRow="1">
                <a:tableStyleId>{5C22544A-7EE6-4342-B048-85BDC9FD1C3A}</a:tableStyleId>
              </a:tblPr>
              <a:tblGrid>
                <a:gridCol w="3321984"/>
                <a:gridCol w="1424939"/>
                <a:gridCol w="3482677"/>
              </a:tblGrid>
              <a:tr h="639483">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2400" dirty="0" smtClean="0">
                          <a:solidFill>
                            <a:schemeClr val="tx1"/>
                          </a:solidFill>
                        </a:rPr>
                        <a:t>NORMA ESPAÑOLA PARA SO2</a:t>
                      </a:r>
                    </a:p>
                    <a:p>
                      <a:endParaRPr lang="es-CL" sz="900" dirty="0">
                        <a:effectLst/>
                        <a:latin typeface="Cambria"/>
                      </a:endParaRPr>
                    </a:p>
                  </a:txBody>
                  <a:tcPr marL="0" marR="0" marT="0" marB="0" anchor="ctr"/>
                </a:tc>
                <a:tc hMerge="1">
                  <a:txBody>
                    <a:bodyPr/>
                    <a:lstStyle/>
                    <a:p>
                      <a:endParaRPr lang="es-ES"/>
                    </a:p>
                  </a:txBody>
                  <a:tcPr/>
                </a:tc>
                <a:tc hMerge="1">
                  <a:txBody>
                    <a:bodyPr/>
                    <a:lstStyle/>
                    <a:p>
                      <a:endParaRPr lang="es-ES"/>
                    </a:p>
                  </a:txBody>
                  <a:tcPr/>
                </a:tc>
              </a:tr>
              <a:tr h="639483">
                <a:tc>
                  <a:txBody>
                    <a:bodyPr/>
                    <a:lstStyle/>
                    <a:p>
                      <a:pPr algn="ctr">
                        <a:spcAft>
                          <a:spcPts val="0"/>
                        </a:spcAft>
                      </a:pPr>
                      <a:r>
                        <a:rPr lang="es-CL" sz="1100" b="1" dirty="0">
                          <a:effectLst/>
                          <a:latin typeface="Times New Roman"/>
                          <a:ea typeface="Times New Roman"/>
                          <a:cs typeface="Times New Roman"/>
                        </a:rPr>
                        <a:t>Valor </a:t>
                      </a:r>
                      <a:r>
                        <a:rPr lang="es-CL" sz="1100" b="1" dirty="0" smtClean="0">
                          <a:effectLst/>
                          <a:latin typeface="Times New Roman"/>
                          <a:ea typeface="Times New Roman"/>
                          <a:cs typeface="Times New Roman"/>
                        </a:rPr>
                        <a:t>legislado</a:t>
                      </a:r>
                      <a:endParaRPr lang="es-CL" sz="1100" dirty="0">
                        <a:effectLst/>
                        <a:latin typeface="Cambria"/>
                        <a:ea typeface="ＭＳ 明朝"/>
                        <a:cs typeface="Times New Roman"/>
                      </a:endParaRPr>
                    </a:p>
                  </a:txBody>
                  <a:tcPr marL="0" marR="0" marT="0" marB="0" anchor="ctr"/>
                </a:tc>
                <a:tc>
                  <a:txBody>
                    <a:bodyPr/>
                    <a:lstStyle/>
                    <a:p>
                      <a:pPr algn="ctr">
                        <a:spcAft>
                          <a:spcPts val="0"/>
                        </a:spcAft>
                      </a:pPr>
                      <a:r>
                        <a:rPr lang="es-CL" sz="1100" b="1">
                          <a:effectLst/>
                          <a:latin typeface="Times New Roman"/>
                          <a:ea typeface="Times New Roman"/>
                          <a:cs typeface="Times New Roman"/>
                        </a:rPr>
                        <a:t>Valor límite</a:t>
                      </a:r>
                      <a:endParaRPr lang="es-CL" sz="1100">
                        <a:effectLst/>
                        <a:latin typeface="Cambria"/>
                        <a:ea typeface="ＭＳ 明朝"/>
                        <a:cs typeface="Times New Roman"/>
                      </a:endParaRPr>
                    </a:p>
                  </a:txBody>
                  <a:tcPr marL="0" marR="0" marT="0" marB="0" anchor="ctr"/>
                </a:tc>
                <a:tc>
                  <a:txBody>
                    <a:bodyPr/>
                    <a:lstStyle/>
                    <a:p>
                      <a:pPr algn="ctr">
                        <a:spcAft>
                          <a:spcPts val="0"/>
                        </a:spcAft>
                      </a:pPr>
                      <a:r>
                        <a:rPr lang="es-CL" sz="1100" b="1" dirty="0">
                          <a:effectLst/>
                          <a:latin typeface="Times New Roman"/>
                          <a:ea typeface="Times New Roman"/>
                          <a:cs typeface="Times New Roman"/>
                        </a:rPr>
                        <a:t>Período</a:t>
                      </a:r>
                      <a:endParaRPr lang="es-CL" sz="1100" dirty="0">
                        <a:effectLst/>
                        <a:latin typeface="Cambria"/>
                        <a:ea typeface="ＭＳ 明朝"/>
                        <a:cs typeface="Times New Roman"/>
                      </a:endParaRPr>
                    </a:p>
                  </a:txBody>
                  <a:tcPr marL="0" marR="0" marT="0" marB="0" anchor="ctr"/>
                </a:tc>
              </a:tr>
              <a:tr h="639483">
                <a:tc>
                  <a:txBody>
                    <a:bodyPr/>
                    <a:lstStyle/>
                    <a:p>
                      <a:pPr algn="ctr">
                        <a:spcAft>
                          <a:spcPts val="0"/>
                        </a:spcAft>
                      </a:pPr>
                      <a:r>
                        <a:rPr lang="es-CL" sz="1100" dirty="0">
                          <a:effectLst/>
                          <a:latin typeface="Times New Roman"/>
                          <a:ea typeface="ＭＳ 明朝"/>
                          <a:cs typeface="Times New Roman"/>
                        </a:rPr>
                        <a:t>Valor límite </a:t>
                      </a:r>
                      <a:r>
                        <a:rPr lang="es-CL" sz="1100" b="1" dirty="0">
                          <a:effectLst/>
                          <a:latin typeface="Times New Roman"/>
                          <a:ea typeface="ＭＳ 明朝"/>
                          <a:cs typeface="Times New Roman"/>
                        </a:rPr>
                        <a:t>horario</a:t>
                      </a:r>
                      <a:r>
                        <a:rPr lang="es-CL" sz="1100" dirty="0">
                          <a:effectLst/>
                          <a:latin typeface="Times New Roman"/>
                          <a:ea typeface="ＭＳ 明朝"/>
                          <a:cs typeface="Times New Roman"/>
                        </a:rPr>
                        <a:t> (VLH) para la </a:t>
                      </a:r>
                      <a:r>
                        <a:rPr lang="es-CL" sz="1100" b="1" dirty="0">
                          <a:effectLst/>
                          <a:latin typeface="Times New Roman"/>
                          <a:ea typeface="ＭＳ 明朝"/>
                          <a:cs typeface="Times New Roman"/>
                        </a:rPr>
                        <a:t>protección de la salud humana</a:t>
                      </a:r>
                      <a:r>
                        <a:rPr lang="es-CL" sz="1100" dirty="0">
                          <a:effectLst/>
                          <a:latin typeface="Times New Roman"/>
                          <a:ea typeface="ＭＳ 明朝"/>
                          <a:cs typeface="Times New Roman"/>
                        </a:rPr>
                        <a:t> (fecha de cumplimiento: 1 de enero de 2005)</a:t>
                      </a:r>
                      <a:endParaRPr lang="es-CL" sz="1100" dirty="0">
                        <a:effectLst/>
                        <a:latin typeface="Cambria"/>
                        <a:ea typeface="ＭＳ 明朝"/>
                        <a:cs typeface="Times New Roman"/>
                      </a:endParaRPr>
                    </a:p>
                  </a:txBody>
                  <a:tcPr marL="0" marR="0" marT="0" marB="0" anchor="ctr"/>
                </a:tc>
                <a:tc>
                  <a:txBody>
                    <a:bodyPr/>
                    <a:lstStyle/>
                    <a:p>
                      <a:pPr algn="ctr">
                        <a:spcAft>
                          <a:spcPts val="0"/>
                        </a:spcAft>
                      </a:pPr>
                      <a:r>
                        <a:rPr lang="es-CL" sz="1100">
                          <a:effectLst/>
                          <a:latin typeface="Times New Roman"/>
                          <a:ea typeface="ＭＳ 明朝"/>
                          <a:cs typeface="Times New Roman"/>
                        </a:rPr>
                        <a:t>350 μg/m</a:t>
                      </a:r>
                      <a:r>
                        <a:rPr lang="es-CL" sz="1100" baseline="30000">
                          <a:effectLst/>
                          <a:latin typeface="Times New Roman"/>
                          <a:ea typeface="ＭＳ 明朝"/>
                          <a:cs typeface="Times New Roman"/>
                        </a:rPr>
                        <a:t>3</a:t>
                      </a:r>
                      <a:endParaRPr lang="es-CL" sz="1100">
                        <a:effectLst/>
                        <a:latin typeface="Cambria"/>
                        <a:ea typeface="ＭＳ 明朝"/>
                        <a:cs typeface="Times New Roman"/>
                      </a:endParaRPr>
                    </a:p>
                  </a:txBody>
                  <a:tcPr marL="0" marR="0" marT="0" marB="0" anchor="ctr"/>
                </a:tc>
                <a:tc>
                  <a:txBody>
                    <a:bodyPr/>
                    <a:lstStyle/>
                    <a:p>
                      <a:pPr algn="ctr">
                        <a:spcAft>
                          <a:spcPts val="0"/>
                        </a:spcAft>
                      </a:pPr>
                      <a:r>
                        <a:rPr lang="es-CL" sz="1100">
                          <a:effectLst/>
                          <a:latin typeface="Times New Roman"/>
                          <a:ea typeface="ＭＳ 明朝"/>
                          <a:cs typeface="Times New Roman"/>
                        </a:rPr>
                        <a:t>Valor medio en 1 h No debe superarse en más de 24 ocasiones por año civil</a:t>
                      </a:r>
                      <a:endParaRPr lang="es-CL" sz="1100">
                        <a:effectLst/>
                        <a:latin typeface="Cambria"/>
                        <a:ea typeface="ＭＳ 明朝"/>
                        <a:cs typeface="Times New Roman"/>
                      </a:endParaRPr>
                    </a:p>
                  </a:txBody>
                  <a:tcPr marL="0" marR="0" marT="0" marB="0" anchor="ctr"/>
                </a:tc>
              </a:tr>
              <a:tr h="639483">
                <a:tc>
                  <a:txBody>
                    <a:bodyPr/>
                    <a:lstStyle/>
                    <a:p>
                      <a:pPr algn="ctr">
                        <a:spcAft>
                          <a:spcPts val="0"/>
                        </a:spcAft>
                      </a:pPr>
                      <a:r>
                        <a:rPr lang="es-CL" sz="1100" dirty="0">
                          <a:effectLst/>
                          <a:latin typeface="Times New Roman"/>
                          <a:ea typeface="ＭＳ 明朝"/>
                          <a:cs typeface="Times New Roman"/>
                        </a:rPr>
                        <a:t>Valor límite </a:t>
                      </a:r>
                      <a:r>
                        <a:rPr lang="es-CL" sz="1100" b="1" dirty="0">
                          <a:effectLst/>
                          <a:latin typeface="Times New Roman"/>
                          <a:ea typeface="ＭＳ 明朝"/>
                          <a:cs typeface="Times New Roman"/>
                        </a:rPr>
                        <a:t>diario</a:t>
                      </a:r>
                      <a:r>
                        <a:rPr lang="es-CL" sz="1100" dirty="0">
                          <a:effectLst/>
                          <a:latin typeface="Times New Roman"/>
                          <a:ea typeface="ＭＳ 明朝"/>
                          <a:cs typeface="Times New Roman"/>
                        </a:rPr>
                        <a:t> (VLD) para la </a:t>
                      </a:r>
                      <a:r>
                        <a:rPr lang="es-CL" sz="1100" b="1" dirty="0">
                          <a:effectLst/>
                          <a:latin typeface="Times New Roman"/>
                          <a:ea typeface="ＭＳ 明朝"/>
                          <a:cs typeface="Times New Roman"/>
                        </a:rPr>
                        <a:t>protección de la salud humana</a:t>
                      </a:r>
                      <a:r>
                        <a:rPr lang="es-CL" sz="1100" dirty="0">
                          <a:effectLst/>
                          <a:latin typeface="Times New Roman"/>
                          <a:ea typeface="ＭＳ 明朝"/>
                          <a:cs typeface="Times New Roman"/>
                        </a:rPr>
                        <a:t> (fecha de cumplimiento: 1 de enero de 2005)</a:t>
                      </a:r>
                      <a:endParaRPr lang="es-CL" sz="1100" dirty="0">
                        <a:effectLst/>
                        <a:latin typeface="Cambria"/>
                        <a:ea typeface="ＭＳ 明朝"/>
                        <a:cs typeface="Times New Roman"/>
                      </a:endParaRPr>
                    </a:p>
                  </a:txBody>
                  <a:tcPr marL="0" marR="0" marT="0" marB="0" anchor="ctr"/>
                </a:tc>
                <a:tc>
                  <a:txBody>
                    <a:bodyPr/>
                    <a:lstStyle/>
                    <a:p>
                      <a:pPr algn="ctr">
                        <a:spcAft>
                          <a:spcPts val="0"/>
                        </a:spcAft>
                      </a:pPr>
                      <a:r>
                        <a:rPr lang="es-CL" sz="1100" dirty="0">
                          <a:effectLst/>
                          <a:latin typeface="Times New Roman"/>
                          <a:ea typeface="ＭＳ 明朝"/>
                          <a:cs typeface="Times New Roman"/>
                        </a:rPr>
                        <a:t>125 μg/m</a:t>
                      </a:r>
                      <a:r>
                        <a:rPr lang="es-CL" sz="1100" baseline="30000" dirty="0">
                          <a:effectLst/>
                          <a:latin typeface="Times New Roman"/>
                          <a:ea typeface="ＭＳ 明朝"/>
                          <a:cs typeface="Times New Roman"/>
                        </a:rPr>
                        <a:t>3</a:t>
                      </a:r>
                      <a:endParaRPr lang="es-CL" sz="1100" dirty="0">
                        <a:effectLst/>
                        <a:latin typeface="Cambria"/>
                        <a:ea typeface="ＭＳ 明朝"/>
                        <a:cs typeface="Times New Roman"/>
                      </a:endParaRPr>
                    </a:p>
                  </a:txBody>
                  <a:tcPr marL="0" marR="0" marT="0" marB="0" anchor="ctr"/>
                </a:tc>
                <a:tc>
                  <a:txBody>
                    <a:bodyPr/>
                    <a:lstStyle/>
                    <a:p>
                      <a:pPr algn="ctr">
                        <a:spcAft>
                          <a:spcPts val="0"/>
                        </a:spcAft>
                      </a:pPr>
                      <a:r>
                        <a:rPr lang="es-CL" sz="1100" dirty="0">
                          <a:effectLst/>
                          <a:latin typeface="Times New Roman"/>
                          <a:ea typeface="ＭＳ 明朝"/>
                          <a:cs typeface="Times New Roman"/>
                        </a:rPr>
                        <a:t>Valor medio en 24 h</a:t>
                      </a:r>
                      <a:endParaRPr lang="es-CL" sz="1100" dirty="0">
                        <a:effectLst/>
                        <a:latin typeface="Cambria"/>
                        <a:ea typeface="ＭＳ 明朝"/>
                        <a:cs typeface="Times New Roman"/>
                      </a:endParaRPr>
                    </a:p>
                    <a:p>
                      <a:pPr algn="ctr">
                        <a:spcAft>
                          <a:spcPts val="0"/>
                        </a:spcAft>
                      </a:pPr>
                      <a:r>
                        <a:rPr lang="es-CL" sz="1100" dirty="0">
                          <a:effectLst/>
                          <a:latin typeface="Times New Roman"/>
                          <a:ea typeface="ＭＳ 明朝"/>
                          <a:cs typeface="Times New Roman"/>
                        </a:rPr>
                        <a:t>No debe superarse en más de 3 ocasiones por año civil</a:t>
                      </a:r>
                      <a:endParaRPr lang="es-CL" sz="1100" dirty="0">
                        <a:effectLst/>
                        <a:latin typeface="Cambria"/>
                        <a:ea typeface="ＭＳ 明朝"/>
                        <a:cs typeface="Times New Roman"/>
                      </a:endParaRPr>
                    </a:p>
                  </a:txBody>
                  <a:tcPr marL="0" marR="0" marT="0" marB="0" anchor="ctr"/>
                </a:tc>
              </a:tr>
              <a:tr h="857512">
                <a:tc>
                  <a:txBody>
                    <a:bodyPr/>
                    <a:lstStyle/>
                    <a:p>
                      <a:pPr algn="ctr">
                        <a:spcAft>
                          <a:spcPts val="0"/>
                        </a:spcAft>
                      </a:pPr>
                      <a:r>
                        <a:rPr lang="es-CL" sz="1100" dirty="0">
                          <a:effectLst/>
                          <a:latin typeface="Times New Roman"/>
                          <a:ea typeface="ＭＳ 明朝"/>
                          <a:cs typeface="Times New Roman"/>
                        </a:rPr>
                        <a:t>Valor límite para la </a:t>
                      </a:r>
                      <a:r>
                        <a:rPr lang="es-CL" sz="1100" b="1" dirty="0">
                          <a:effectLst/>
                          <a:latin typeface="Times New Roman"/>
                          <a:ea typeface="ＭＳ 明朝"/>
                          <a:cs typeface="Times New Roman"/>
                        </a:rPr>
                        <a:t>protección de los ecosistemas</a:t>
                      </a:r>
                      <a:r>
                        <a:rPr lang="es-CL" sz="1100" dirty="0">
                          <a:effectLst/>
                          <a:latin typeface="Times New Roman"/>
                          <a:ea typeface="ＭＳ 明朝"/>
                          <a:cs typeface="Times New Roman"/>
                        </a:rPr>
                        <a:t> (nuevo </a:t>
                      </a:r>
                      <a:r>
                        <a:rPr lang="es-CL" sz="1100" b="1" dirty="0">
                          <a:effectLst/>
                          <a:latin typeface="Times New Roman"/>
                          <a:ea typeface="ＭＳ 明朝"/>
                          <a:cs typeface="Times New Roman"/>
                        </a:rPr>
                        <a:t>nivel crítico</a:t>
                      </a:r>
                      <a:r>
                        <a:rPr lang="es-CL" sz="1100" dirty="0">
                          <a:effectLst/>
                          <a:latin typeface="Times New Roman"/>
                          <a:ea typeface="ＭＳ 明朝"/>
                          <a:cs typeface="Times New Roman"/>
                        </a:rPr>
                        <a:t> para la protección de la vegetación, según la Directiva 2008/50/CE y el RD 102/2011)</a:t>
                      </a:r>
                      <a:endParaRPr lang="es-CL" sz="1100" dirty="0">
                        <a:effectLst/>
                        <a:latin typeface="Cambria"/>
                        <a:ea typeface="ＭＳ 明朝"/>
                        <a:cs typeface="Times New Roman"/>
                      </a:endParaRPr>
                    </a:p>
                  </a:txBody>
                  <a:tcPr marL="0" marR="0" marT="0" marB="0" anchor="ctr"/>
                </a:tc>
                <a:tc>
                  <a:txBody>
                    <a:bodyPr/>
                    <a:lstStyle/>
                    <a:p>
                      <a:pPr algn="ctr">
                        <a:spcAft>
                          <a:spcPts val="0"/>
                        </a:spcAft>
                      </a:pPr>
                      <a:r>
                        <a:rPr lang="es-CL" sz="1100">
                          <a:effectLst/>
                          <a:latin typeface="Times New Roman"/>
                          <a:ea typeface="ＭＳ 明朝"/>
                          <a:cs typeface="Times New Roman"/>
                        </a:rPr>
                        <a:t>20 μg/m</a:t>
                      </a:r>
                      <a:r>
                        <a:rPr lang="es-CL" sz="1100" baseline="30000">
                          <a:effectLst/>
                          <a:latin typeface="Times New Roman"/>
                          <a:ea typeface="ＭＳ 明朝"/>
                          <a:cs typeface="Times New Roman"/>
                        </a:rPr>
                        <a:t>3</a:t>
                      </a:r>
                      <a:endParaRPr lang="es-CL" sz="1100">
                        <a:effectLst/>
                        <a:latin typeface="Cambria"/>
                        <a:ea typeface="ＭＳ 明朝"/>
                        <a:cs typeface="Times New Roman"/>
                      </a:endParaRPr>
                    </a:p>
                  </a:txBody>
                  <a:tcPr marL="0" marR="0" marT="0" marB="0" anchor="ctr"/>
                </a:tc>
                <a:tc>
                  <a:txBody>
                    <a:bodyPr/>
                    <a:lstStyle/>
                    <a:p>
                      <a:pPr algn="ctr">
                        <a:spcAft>
                          <a:spcPts val="0"/>
                        </a:spcAft>
                      </a:pPr>
                      <a:r>
                        <a:rPr lang="es-CL" sz="1100" dirty="0">
                          <a:effectLst/>
                          <a:latin typeface="Times New Roman"/>
                          <a:ea typeface="ＭＳ 明朝"/>
                          <a:cs typeface="Times New Roman"/>
                        </a:rPr>
                        <a:t>Año civil y periodo invernal (1 de octubre del año anterior a 31 de marzo del año en curso)</a:t>
                      </a:r>
                      <a:endParaRPr lang="es-CL" sz="1100" dirty="0">
                        <a:effectLst/>
                        <a:latin typeface="Cambria"/>
                        <a:ea typeface="ＭＳ 明朝"/>
                        <a:cs typeface="Times New Roman"/>
                      </a:endParaRPr>
                    </a:p>
                  </a:txBody>
                  <a:tcPr marL="0" marR="0" marT="0" marB="0" anchor="ctr"/>
                </a:tc>
              </a:tr>
            </a:tbl>
          </a:graphicData>
        </a:graphic>
      </p:graphicFrame>
    </p:spTree>
    <p:extLst>
      <p:ext uri="{BB962C8B-B14F-4D97-AF65-F5344CB8AC3E}">
        <p14:creationId xmlns:p14="http://schemas.microsoft.com/office/powerpoint/2010/main" val="13444888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017268600"/>
              </p:ext>
            </p:extLst>
          </p:nvPr>
        </p:nvGraphicFramePr>
        <p:xfrm>
          <a:off x="439485" y="394983"/>
          <a:ext cx="8229600" cy="4437756"/>
        </p:xfrm>
        <a:graphic>
          <a:graphicData uri="http://schemas.openxmlformats.org/drawingml/2006/table">
            <a:tbl>
              <a:tblPr firstRow="1" bandRow="1">
                <a:tableStyleId>{5C22544A-7EE6-4342-B048-85BDC9FD1C3A}</a:tableStyleId>
              </a:tblPr>
              <a:tblGrid>
                <a:gridCol w="2795377"/>
                <a:gridCol w="5434223"/>
              </a:tblGrid>
              <a:tr h="828344">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L" sz="2400" b="1" kern="1200" dirty="0" smtClean="0">
                          <a:solidFill>
                            <a:srgbClr val="000000"/>
                          </a:solidFill>
                          <a:effectLst/>
                          <a:latin typeface="+mn-lt"/>
                          <a:ea typeface="+mn-ea"/>
                          <a:cs typeface="+mn-cs"/>
                        </a:rPr>
                        <a:t>REDES</a:t>
                      </a:r>
                      <a:r>
                        <a:rPr lang="es-CL" sz="2400" b="1" kern="1200" baseline="0" dirty="0" smtClean="0">
                          <a:solidFill>
                            <a:srgbClr val="000000"/>
                          </a:solidFill>
                          <a:effectLst/>
                          <a:latin typeface="+mn-lt"/>
                          <a:ea typeface="+mn-ea"/>
                          <a:cs typeface="+mn-cs"/>
                        </a:rPr>
                        <a:t> DE VIGILANCIA ESPAÑA</a:t>
                      </a:r>
                      <a:endParaRPr lang="es-CL" sz="2400" b="1" kern="1200" dirty="0" smtClean="0">
                        <a:solidFill>
                          <a:srgbClr val="000000"/>
                        </a:solidFill>
                        <a:effectLst/>
                        <a:latin typeface="+mn-lt"/>
                        <a:ea typeface="+mn-ea"/>
                        <a:cs typeface="+mn-cs"/>
                      </a:endParaRPr>
                    </a:p>
                    <a:p>
                      <a:endParaRPr lang="es-CL" sz="900" dirty="0">
                        <a:effectLst/>
                        <a:latin typeface="Cambria"/>
                      </a:endParaRPr>
                    </a:p>
                  </a:txBody>
                  <a:tcPr marL="0" marR="0" marT="0" marB="0" anchor="ctr"/>
                </a:tc>
                <a:tc hMerge="1">
                  <a:txBody>
                    <a:bodyPr/>
                    <a:lstStyle/>
                    <a:p>
                      <a:endParaRPr lang="es-ES"/>
                    </a:p>
                  </a:txBody>
                  <a:tcPr/>
                </a:tc>
              </a:tr>
              <a:tr h="84196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L" sz="1100" dirty="0" smtClean="0">
                          <a:effectLst/>
                          <a:latin typeface="Arial Rounded MT Bold"/>
                          <a:ea typeface="ＭＳ 明朝"/>
                          <a:cs typeface="Arial Rounded MT Bold"/>
                        </a:rPr>
                        <a:t>INFORMACIÓN EN TIEMPO</a:t>
                      </a:r>
                      <a:r>
                        <a:rPr lang="es-CL" sz="1100" baseline="0" dirty="0" smtClean="0">
                          <a:effectLst/>
                          <a:latin typeface="Arial Rounded MT Bold"/>
                          <a:ea typeface="ＭＳ 明朝"/>
                          <a:cs typeface="Arial Rounded MT Bold"/>
                        </a:rPr>
                        <a:t> REAL</a:t>
                      </a:r>
                      <a:endParaRPr lang="es-CL" sz="1100" dirty="0" smtClean="0">
                        <a:effectLst/>
                        <a:latin typeface="Arial Rounded MT Bold"/>
                        <a:ea typeface="ＭＳ 明朝"/>
                        <a:cs typeface="Arial Rounded MT Bold"/>
                      </a:endParaRPr>
                    </a:p>
                  </a:txBody>
                  <a:tcPr marL="0" marR="0"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L" sz="1200" dirty="0" smtClean="0">
                          <a:effectLst/>
                          <a:latin typeface="Cambria"/>
                          <a:ea typeface="ＭＳ 明朝"/>
                          <a:cs typeface="Times New Roman"/>
                        </a:rPr>
                        <a:t>http://www.aemet.es/es/eltiempo/observacion/contaminacionfondo</a:t>
                      </a:r>
                    </a:p>
                  </a:txBody>
                  <a:tcPr marL="0" marR="0" marT="0" marB="0" anchor="ctr"/>
                </a:tc>
              </a:tr>
              <a:tr h="2767451">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s-CL" sz="1100" dirty="0" smtClean="0">
                        <a:effectLst/>
                        <a:latin typeface="Arial Rounded MT Bold"/>
                        <a:ea typeface="ＭＳ 明朝"/>
                        <a:cs typeface="Arial Rounded MT Bold"/>
                      </a:endParaRPr>
                    </a:p>
                  </a:txBody>
                  <a:tcPr marL="0" marR="0" marT="0" marB="0" anchor="ctr">
                    <a:blipFill rotWithShape="1">
                      <a:blip r:embed="rId4"/>
                      <a:stretch>
                        <a:fillRect/>
                      </a:stretch>
                    </a:blip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s-CL" sz="1600" dirty="0" smtClean="0">
                        <a:effectLst/>
                        <a:latin typeface="Cambria"/>
                        <a:ea typeface="ＭＳ 明朝"/>
                        <a:cs typeface="Times New Roman"/>
                      </a:endParaRPr>
                    </a:p>
                  </a:txBody>
                  <a:tcPr marL="0" marR="0" marT="0" marB="0" anchor="ctr"/>
                </a:tc>
              </a:tr>
            </a:tbl>
          </a:graphicData>
        </a:graphic>
      </p:graphicFrame>
    </p:spTree>
    <p:extLst>
      <p:ext uri="{BB962C8B-B14F-4D97-AF65-F5344CB8AC3E}">
        <p14:creationId xmlns:p14="http://schemas.microsoft.com/office/powerpoint/2010/main" val="6587225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2 Rectángulo"/>
          <p:cNvSpPr/>
          <p:nvPr/>
        </p:nvSpPr>
        <p:spPr>
          <a:xfrm>
            <a:off x="0" y="0"/>
            <a:ext cx="9144000" cy="5143500"/>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CuadroTexto 1"/>
          <p:cNvSpPr txBox="1"/>
          <p:nvPr/>
        </p:nvSpPr>
        <p:spPr>
          <a:xfrm>
            <a:off x="899592" y="483519"/>
            <a:ext cx="7560841" cy="3785652"/>
          </a:xfrm>
          <a:prstGeom prst="rect">
            <a:avLst/>
          </a:prstGeom>
          <a:noFill/>
        </p:spPr>
        <p:txBody>
          <a:bodyPr wrap="square" rtlCol="0">
            <a:spAutoFit/>
          </a:bodyPr>
          <a:lstStyle/>
          <a:p>
            <a:pPr algn="ctr"/>
            <a:r>
              <a:rPr lang="es-ES" sz="3200" b="1" dirty="0" smtClean="0">
                <a:solidFill>
                  <a:schemeClr val="bg1"/>
                </a:solidFill>
                <a:latin typeface="Montserrat"/>
              </a:rPr>
              <a:t>OBJETIVO GENERAL</a:t>
            </a:r>
          </a:p>
          <a:p>
            <a:pPr algn="ctr"/>
            <a:endParaRPr lang="es-ES" sz="3200" b="1" dirty="0" smtClean="0">
              <a:solidFill>
                <a:schemeClr val="bg1"/>
              </a:solidFill>
              <a:latin typeface="Montserrat"/>
            </a:endParaRPr>
          </a:p>
          <a:p>
            <a:endParaRPr lang="es-ES" sz="1800" dirty="0" smtClean="0">
              <a:solidFill>
                <a:schemeClr val="bg1"/>
              </a:solidFill>
              <a:latin typeface="Montserrat"/>
            </a:endParaRPr>
          </a:p>
          <a:p>
            <a:pPr algn="ctr"/>
            <a:r>
              <a:rPr lang="es-ES" sz="2800" dirty="0" smtClean="0">
                <a:solidFill>
                  <a:schemeClr val="bg1"/>
                </a:solidFill>
                <a:latin typeface="Montserrat"/>
              </a:rPr>
              <a:t>Generar conciencia del daño que la contaminación causa en la salud humana y en el medio ambiente y contribuir al diseño de acciones de cambio de la situación ambiental regional.</a:t>
            </a:r>
          </a:p>
          <a:p>
            <a:endParaRPr lang="es-ES" sz="1800" dirty="0" smtClean="0">
              <a:solidFill>
                <a:schemeClr val="bg1"/>
              </a:solidFill>
            </a:endParaRPr>
          </a:p>
        </p:txBody>
      </p:sp>
    </p:spTree>
    <p:extLst>
      <p:ext uri="{BB962C8B-B14F-4D97-AF65-F5344CB8AC3E}">
        <p14:creationId xmlns:p14="http://schemas.microsoft.com/office/powerpoint/2010/main" val="12087166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195736" y="411510"/>
            <a:ext cx="4896544" cy="584776"/>
          </a:xfrm>
          <a:prstGeom prst="rect">
            <a:avLst/>
          </a:prstGeom>
          <a:noFill/>
        </p:spPr>
        <p:txBody>
          <a:bodyPr wrap="square" rtlCol="0">
            <a:spAutoFit/>
          </a:bodyPr>
          <a:lstStyle/>
          <a:p>
            <a:pPr algn="ctr"/>
            <a:r>
              <a:rPr lang="es-ES" sz="3200" dirty="0" smtClean="0">
                <a:solidFill>
                  <a:srgbClr val="FFFFFF"/>
                </a:solidFill>
              </a:rPr>
              <a:t>Material </a:t>
            </a:r>
            <a:r>
              <a:rPr lang="es-ES" sz="3200" dirty="0" err="1" smtClean="0">
                <a:solidFill>
                  <a:srgbClr val="FFFFFF"/>
                </a:solidFill>
              </a:rPr>
              <a:t>particulado</a:t>
            </a:r>
            <a:r>
              <a:rPr lang="es-ES" sz="3200" dirty="0" smtClean="0">
                <a:solidFill>
                  <a:srgbClr val="FFFFFF"/>
                </a:solidFill>
              </a:rPr>
              <a:t> OMS</a:t>
            </a:r>
            <a:endParaRPr lang="es-ES" sz="3200" dirty="0">
              <a:solidFill>
                <a:srgbClr val="FFFFFF"/>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1327753537"/>
              </p:ext>
            </p:extLst>
          </p:nvPr>
        </p:nvGraphicFramePr>
        <p:xfrm>
          <a:off x="1547664" y="1779662"/>
          <a:ext cx="6095999" cy="1401563"/>
        </p:xfrm>
        <a:graphic>
          <a:graphicData uri="http://schemas.openxmlformats.org/drawingml/2006/table">
            <a:tbl>
              <a:tblPr firstRow="1" bandRow="1">
                <a:tableStyleId>{5C22544A-7EE6-4342-B048-85BDC9FD1C3A}</a:tableStyleId>
              </a:tblPr>
              <a:tblGrid>
                <a:gridCol w="2032000"/>
                <a:gridCol w="1570680"/>
                <a:gridCol w="2493319"/>
              </a:tblGrid>
              <a:tr h="410963">
                <a:tc>
                  <a:txBody>
                    <a:bodyPr/>
                    <a:lstStyle/>
                    <a:p>
                      <a:endParaRPr lang="es-ES" sz="1100" dirty="0"/>
                    </a:p>
                  </a:txBody>
                  <a:tcPr marT="34290" marB="34290"/>
                </a:tc>
                <a:tc>
                  <a:txBody>
                    <a:bodyPr/>
                    <a:lstStyle/>
                    <a:p>
                      <a:r>
                        <a:rPr lang="es-ES" sz="1100" dirty="0" smtClean="0"/>
                        <a:t>Media anual</a:t>
                      </a:r>
                      <a:endParaRPr lang="es-ES" sz="1100" dirty="0"/>
                    </a:p>
                  </a:txBody>
                  <a:tcPr marT="34290" marB="34290"/>
                </a:tc>
                <a:tc>
                  <a:txBody>
                    <a:bodyPr/>
                    <a:lstStyle/>
                    <a:p>
                      <a:r>
                        <a:rPr lang="es-ES" sz="1100" dirty="0" smtClean="0"/>
                        <a:t>Media</a:t>
                      </a:r>
                      <a:r>
                        <a:rPr lang="es-ES" sz="1100" baseline="0" dirty="0" smtClean="0"/>
                        <a:t> de 24 </a:t>
                      </a:r>
                      <a:r>
                        <a:rPr lang="es-ES" sz="1100" baseline="0" dirty="0" err="1" smtClean="0"/>
                        <a:t>hrs</a:t>
                      </a:r>
                      <a:endParaRPr lang="es-ES" sz="1100" dirty="0"/>
                    </a:p>
                  </a:txBody>
                  <a:tcPr marT="34290" marB="34290"/>
                </a:tc>
              </a:tr>
              <a:tr h="480060">
                <a:tc>
                  <a:txBody>
                    <a:bodyPr/>
                    <a:lstStyle/>
                    <a:p>
                      <a:r>
                        <a:rPr lang="fr-FR" sz="1400" kern="1200" dirty="0" smtClean="0">
                          <a:solidFill>
                            <a:schemeClr val="dk1"/>
                          </a:solidFill>
                          <a:effectLst/>
                          <a:latin typeface="+mn-lt"/>
                          <a:ea typeface="+mn-ea"/>
                          <a:cs typeface="+mn-cs"/>
                        </a:rPr>
                        <a:t>MP2,5: </a:t>
                      </a:r>
                    </a:p>
                    <a:p>
                      <a:endParaRPr lang="es-ES" sz="1400" dirty="0"/>
                    </a:p>
                  </a:txBody>
                  <a:tcPr marT="34290" marB="34290"/>
                </a:tc>
                <a:tc>
                  <a:txBody>
                    <a:bodyPr/>
                    <a:lstStyle/>
                    <a:p>
                      <a:r>
                        <a:rPr lang="mr-IN" sz="1400" kern="1200" dirty="0" smtClean="0">
                          <a:solidFill>
                            <a:schemeClr val="dk1"/>
                          </a:solidFill>
                          <a:effectLst/>
                          <a:latin typeface="+mn-lt"/>
                          <a:ea typeface="+mn-ea"/>
                          <a:cs typeface="+mn-cs"/>
                        </a:rPr>
                        <a:t>10 μg/m3</a:t>
                      </a:r>
                    </a:p>
                    <a:p>
                      <a:endParaRPr lang="es-ES" sz="1400" dirty="0"/>
                    </a:p>
                  </a:txBody>
                  <a:tcPr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400" dirty="0" smtClean="0"/>
                        <a:t>25 </a:t>
                      </a:r>
                      <a:r>
                        <a:rPr lang="mr-IN" sz="1400" kern="1200" dirty="0" smtClean="0">
                          <a:solidFill>
                            <a:schemeClr val="dk1"/>
                          </a:solidFill>
                          <a:effectLst/>
                          <a:latin typeface="+mn-lt"/>
                          <a:ea typeface="+mn-ea"/>
                          <a:cs typeface="+mn-cs"/>
                        </a:rPr>
                        <a:t>μg/m3</a:t>
                      </a:r>
                    </a:p>
                    <a:p>
                      <a:endParaRPr lang="es-ES" sz="1400" dirty="0"/>
                    </a:p>
                  </a:txBody>
                  <a:tcPr marT="34290" marB="34290"/>
                </a:tc>
              </a:tr>
              <a:tr h="480060">
                <a:tc>
                  <a:txBody>
                    <a:bodyPr/>
                    <a:lstStyle/>
                    <a:p>
                      <a:r>
                        <a:rPr lang="es-ES" sz="1400" dirty="0" smtClean="0"/>
                        <a:t>MP10:</a:t>
                      </a:r>
                      <a:endParaRPr lang="es-ES" sz="1400" dirty="0"/>
                    </a:p>
                  </a:txBody>
                  <a:tcPr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400" dirty="0" smtClean="0"/>
                        <a:t>20  </a:t>
                      </a:r>
                      <a:r>
                        <a:rPr lang="mr-IN" sz="1400" kern="1200" dirty="0" smtClean="0">
                          <a:solidFill>
                            <a:schemeClr val="dk1"/>
                          </a:solidFill>
                          <a:effectLst/>
                          <a:latin typeface="+mn-lt"/>
                          <a:ea typeface="+mn-ea"/>
                          <a:cs typeface="+mn-cs"/>
                        </a:rPr>
                        <a:t>μg/m3</a:t>
                      </a:r>
                    </a:p>
                    <a:p>
                      <a:endParaRPr lang="es-ES" sz="1400" dirty="0"/>
                    </a:p>
                  </a:txBody>
                  <a:tcPr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400" dirty="0" smtClean="0"/>
                        <a:t>50 </a:t>
                      </a:r>
                      <a:r>
                        <a:rPr lang="mr-IN" sz="1400" kern="1200" dirty="0" smtClean="0">
                          <a:solidFill>
                            <a:schemeClr val="dk1"/>
                          </a:solidFill>
                          <a:effectLst/>
                          <a:latin typeface="+mn-lt"/>
                          <a:ea typeface="+mn-ea"/>
                          <a:cs typeface="+mn-cs"/>
                        </a:rPr>
                        <a:t>μg/m3</a:t>
                      </a:r>
                    </a:p>
                    <a:p>
                      <a:endParaRPr lang="es-ES" sz="1400" dirty="0"/>
                    </a:p>
                  </a:txBody>
                  <a:tcPr marT="34290" marB="34290"/>
                </a:tc>
              </a:tr>
            </a:tbl>
          </a:graphicData>
        </a:graphic>
      </p:graphicFrame>
    </p:spTree>
    <p:extLst>
      <p:ext uri="{BB962C8B-B14F-4D97-AF65-F5344CB8AC3E}">
        <p14:creationId xmlns:p14="http://schemas.microsoft.com/office/powerpoint/2010/main" val="32253377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Mar</a:t>
            </a:r>
            <a:endParaRPr lang="es-ES" dirty="0"/>
          </a:p>
        </p:txBody>
      </p:sp>
    </p:spTree>
    <p:extLst>
      <p:ext uri="{BB962C8B-B14F-4D97-AF65-F5344CB8AC3E}">
        <p14:creationId xmlns:p14="http://schemas.microsoft.com/office/powerpoint/2010/main" val="27395041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735546"/>
            <a:ext cx="5760758" cy="288834"/>
          </a:xfrm>
        </p:spPr>
        <p:txBody>
          <a:bodyPr>
            <a:noAutofit/>
          </a:bodyPr>
          <a:lstStyle/>
          <a:p>
            <a:r>
              <a:rPr lang="es-CL" sz="2000" b="1" dirty="0" smtClean="0"/>
              <a:t>Ventanas HOY  23 octubre 2017 8:30 AM</a:t>
            </a:r>
            <a:endParaRPr lang="es-CL" sz="2000" b="1" dirty="0"/>
          </a:p>
        </p:txBody>
      </p:sp>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1576" y="1167595"/>
            <a:ext cx="3840425" cy="1620179"/>
          </a:xfr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1167595"/>
            <a:ext cx="3816425" cy="1610054"/>
          </a:xfrm>
          <a:prstGeom prst="rect">
            <a:avLst/>
          </a:prstGeom>
        </p:spPr>
      </p:pic>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2981643"/>
            <a:ext cx="3744416" cy="1579676"/>
          </a:xfrm>
          <a:prstGeom prst="rect">
            <a:avLst/>
          </a:prstGeom>
        </p:spPr>
      </p:pic>
      <p:pic>
        <p:nvPicPr>
          <p:cNvPr id="7" name="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8012" y="2887131"/>
            <a:ext cx="3824428" cy="1613431"/>
          </a:xfrm>
          <a:prstGeom prst="rect">
            <a:avLst/>
          </a:prstGeom>
        </p:spPr>
      </p:pic>
    </p:spTree>
    <p:extLst>
      <p:ext uri="{BB962C8B-B14F-4D97-AF65-F5344CB8AC3E}">
        <p14:creationId xmlns:p14="http://schemas.microsoft.com/office/powerpoint/2010/main" val="39590790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2 Marcador de contenido"/>
          <p:cNvSpPr>
            <a:spLocks noGrp="1"/>
          </p:cNvSpPr>
          <p:nvPr>
            <p:ph idx="1"/>
          </p:nvPr>
        </p:nvSpPr>
        <p:spPr>
          <a:xfrm>
            <a:off x="1043608" y="1005576"/>
            <a:ext cx="7128908" cy="2631733"/>
          </a:xfrm>
        </p:spPr>
        <p:txBody>
          <a:bodyPr>
            <a:normAutofit/>
          </a:bodyPr>
          <a:lstStyle/>
          <a:p>
            <a:r>
              <a:rPr lang="es-CL" sz="1800" dirty="0"/>
              <a:t>Respecto a los recursos jaibas (peludas y moras),  el   </a:t>
            </a:r>
            <a:r>
              <a:rPr lang="es-CL" sz="1800" b="1" dirty="0"/>
              <a:t>96% de las muestras realizadas entre Isla </a:t>
            </a:r>
            <a:r>
              <a:rPr lang="es-CL" sz="1800" b="1" dirty="0" smtClean="0"/>
              <a:t>Cachagua </a:t>
            </a:r>
            <a:r>
              <a:rPr lang="es-CL" sz="1800" b="1" dirty="0"/>
              <a:t>y  el sur de la Bahía Quintero,  superaron normas sanitarias, principalmente cobre y cadmio.</a:t>
            </a:r>
            <a:r>
              <a:rPr lang="es-CL" sz="1800" dirty="0"/>
              <a:t> </a:t>
            </a:r>
            <a:endParaRPr lang="es-CL" sz="1800" dirty="0" smtClean="0"/>
          </a:p>
          <a:p>
            <a:endParaRPr lang="es-CL" sz="1800" dirty="0"/>
          </a:p>
          <a:p>
            <a:r>
              <a:rPr lang="es-CL" sz="1800" dirty="0"/>
              <a:t>En relación al arsénico total, el  valor promedio  para las 229  muestras de jaibas   correspondió a </a:t>
            </a:r>
            <a:r>
              <a:rPr lang="es-CL" sz="1800" b="1" dirty="0"/>
              <a:t>36 mg/kg</a:t>
            </a:r>
            <a:r>
              <a:rPr lang="es-CL" sz="1800" dirty="0"/>
              <a:t>., obteniendo  </a:t>
            </a:r>
            <a:r>
              <a:rPr lang="es-CL" sz="1800" dirty="0" err="1"/>
              <a:t>Loncura</a:t>
            </a:r>
            <a:r>
              <a:rPr lang="es-CL" sz="1800" dirty="0"/>
              <a:t> un promedio  de </a:t>
            </a:r>
            <a:r>
              <a:rPr lang="es-CL" sz="1800" b="1" dirty="0"/>
              <a:t>61 mg/kg</a:t>
            </a:r>
            <a:r>
              <a:rPr lang="es-CL" sz="1800" dirty="0"/>
              <a:t>. </a:t>
            </a:r>
          </a:p>
          <a:p>
            <a:endParaRPr lang="es-CL" dirty="0"/>
          </a:p>
        </p:txBody>
      </p:sp>
    </p:spTree>
    <p:extLst>
      <p:ext uri="{BB962C8B-B14F-4D97-AF65-F5344CB8AC3E}">
        <p14:creationId xmlns:p14="http://schemas.microsoft.com/office/powerpoint/2010/main" val="3617564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483518"/>
            <a:ext cx="7548567" cy="42484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84467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TIERRA</a:t>
            </a:r>
            <a:endParaRPr lang="es-ES" dirty="0"/>
          </a:p>
        </p:txBody>
      </p:sp>
    </p:spTree>
    <p:extLst>
      <p:ext uri="{BB962C8B-B14F-4D97-AF65-F5344CB8AC3E}">
        <p14:creationId xmlns:p14="http://schemas.microsoft.com/office/powerpoint/2010/main" val="2894957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pic>
        <p:nvPicPr>
          <p:cNvPr id="2" name="Imagen 1" descr="IMG_376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35"/>
            <a:ext cx="3604460" cy="5143500"/>
          </a:xfrm>
          <a:prstGeom prst="rect">
            <a:avLst/>
          </a:prstGeom>
        </p:spPr>
      </p:pic>
      <p:sp>
        <p:nvSpPr>
          <p:cNvPr id="6" name="CuadroTexto 5"/>
          <p:cNvSpPr txBox="1"/>
          <p:nvPr/>
        </p:nvSpPr>
        <p:spPr>
          <a:xfrm>
            <a:off x="3779912" y="1059582"/>
            <a:ext cx="2160240" cy="3385542"/>
          </a:xfrm>
          <a:prstGeom prst="rect">
            <a:avLst/>
          </a:prstGeom>
          <a:noFill/>
        </p:spPr>
        <p:txBody>
          <a:bodyPr wrap="square" rtlCol="0">
            <a:spAutoFit/>
          </a:bodyPr>
          <a:lstStyle/>
          <a:p>
            <a:r>
              <a:rPr lang="es-ES" sz="2000" dirty="0" smtClean="0">
                <a:solidFill>
                  <a:srgbClr val="FFFFFF"/>
                </a:solidFill>
              </a:rPr>
              <a:t>El nivel máximo encontrado de </a:t>
            </a:r>
            <a:r>
              <a:rPr lang="es-ES" sz="2000" dirty="0">
                <a:solidFill>
                  <a:srgbClr val="FFFFFF"/>
                </a:solidFill>
              </a:rPr>
              <a:t>Arsénico(As) </a:t>
            </a:r>
            <a:r>
              <a:rPr lang="es-ES" sz="2000" dirty="0" smtClean="0">
                <a:solidFill>
                  <a:srgbClr val="FFFFFF"/>
                </a:solidFill>
              </a:rPr>
              <a:t>fue </a:t>
            </a:r>
            <a:r>
              <a:rPr lang="es-ES" sz="2000" dirty="0">
                <a:solidFill>
                  <a:srgbClr val="FFFFFF"/>
                </a:solidFill>
              </a:rPr>
              <a:t>de 805 </a:t>
            </a:r>
            <a:r>
              <a:rPr lang="es-ES" sz="2000" dirty="0" smtClean="0">
                <a:solidFill>
                  <a:srgbClr val="FFFFFF"/>
                </a:solidFill>
              </a:rPr>
              <a:t>ppm (mg/kg), </a:t>
            </a:r>
            <a:r>
              <a:rPr lang="es-ES" sz="2000" b="1" dirty="0" smtClean="0">
                <a:solidFill>
                  <a:srgbClr val="FF0000"/>
                </a:solidFill>
              </a:rPr>
              <a:t>40 </a:t>
            </a:r>
            <a:r>
              <a:rPr lang="es-ES" sz="2000" b="1" dirty="0">
                <a:solidFill>
                  <a:srgbClr val="FF0000"/>
                </a:solidFill>
              </a:rPr>
              <a:t>veces el valor máximo de  </a:t>
            </a:r>
            <a:r>
              <a:rPr lang="es-ES" sz="2000" dirty="0">
                <a:solidFill>
                  <a:srgbClr val="FFFFFF"/>
                </a:solidFill>
              </a:rPr>
              <a:t>la norma </a:t>
            </a:r>
            <a:r>
              <a:rPr lang="es-ES" sz="2000" dirty="0" smtClean="0">
                <a:solidFill>
                  <a:srgbClr val="FFFFFF"/>
                </a:solidFill>
              </a:rPr>
              <a:t>alemana de máximo 20 ppm</a:t>
            </a:r>
            <a:r>
              <a:rPr lang="mr-IN" sz="2000" dirty="0" smtClean="0">
                <a:solidFill>
                  <a:srgbClr val="FFFFFF"/>
                </a:solidFill>
              </a:rPr>
              <a:t>…</a:t>
            </a:r>
            <a:r>
              <a:rPr lang="es-ES_tradnl" sz="2000" dirty="0" smtClean="0">
                <a:solidFill>
                  <a:srgbClr val="FFFFFF"/>
                </a:solidFill>
              </a:rPr>
              <a:t>!*</a:t>
            </a:r>
            <a:endParaRPr lang="es-ES" sz="2000" dirty="0">
              <a:solidFill>
                <a:srgbClr val="FFFFFF"/>
              </a:solidFill>
            </a:endParaRPr>
          </a:p>
          <a:p>
            <a:endParaRPr lang="es-ES" dirty="0">
              <a:solidFill>
                <a:srgbClr val="FFFFFF"/>
              </a:solidFill>
            </a:endParaRPr>
          </a:p>
        </p:txBody>
      </p:sp>
      <p:sp>
        <p:nvSpPr>
          <p:cNvPr id="7" name="CuadroTexto 6"/>
          <p:cNvSpPr txBox="1"/>
          <p:nvPr/>
        </p:nvSpPr>
        <p:spPr>
          <a:xfrm>
            <a:off x="6300192" y="1059582"/>
            <a:ext cx="2448272" cy="3046988"/>
          </a:xfrm>
          <a:prstGeom prst="rect">
            <a:avLst/>
          </a:prstGeom>
          <a:noFill/>
          <a:effectLst>
            <a:glow rad="101600">
              <a:srgbClr val="FF0000">
                <a:alpha val="75000"/>
              </a:srgbClr>
            </a:glow>
          </a:effectLst>
          <a:scene3d>
            <a:camera prst="orthographicFront"/>
            <a:lightRig rig="threePt" dir="t"/>
          </a:scene3d>
        </p:spPr>
        <p:txBody>
          <a:bodyPr wrap="square" rtlCol="0">
            <a:spAutoFit/>
          </a:bodyPr>
          <a:lstStyle/>
          <a:p>
            <a:r>
              <a:rPr lang="es-ES" sz="2400" dirty="0" smtClean="0">
                <a:solidFill>
                  <a:srgbClr val="FFFFFF"/>
                </a:solidFill>
              </a:rPr>
              <a:t>En Cobre (Cu) los valores máximos encontrados fueron </a:t>
            </a:r>
            <a:r>
              <a:rPr lang="es-ES" sz="2400" b="1" dirty="0" smtClean="0">
                <a:solidFill>
                  <a:srgbClr val="FF0000"/>
                </a:solidFill>
              </a:rPr>
              <a:t>154 veces mayores </a:t>
            </a:r>
            <a:r>
              <a:rPr lang="es-ES" sz="2400" dirty="0" smtClean="0">
                <a:solidFill>
                  <a:srgbClr val="FFFFFF"/>
                </a:solidFill>
              </a:rPr>
              <a:t>que la misma norma !!!*</a:t>
            </a:r>
            <a:endParaRPr lang="es-ES" sz="2400" dirty="0">
              <a:solidFill>
                <a:srgbClr val="FFFFFF"/>
              </a:solidFill>
            </a:endParaRPr>
          </a:p>
        </p:txBody>
      </p:sp>
      <p:sp>
        <p:nvSpPr>
          <p:cNvPr id="4" name="CuadroTexto 3"/>
          <p:cNvSpPr txBox="1"/>
          <p:nvPr/>
        </p:nvSpPr>
        <p:spPr>
          <a:xfrm>
            <a:off x="3851920" y="4587974"/>
            <a:ext cx="4536504" cy="307777"/>
          </a:xfrm>
          <a:prstGeom prst="rect">
            <a:avLst/>
          </a:prstGeom>
          <a:noFill/>
        </p:spPr>
        <p:txBody>
          <a:bodyPr wrap="square" rtlCol="0">
            <a:spAutoFit/>
          </a:bodyPr>
          <a:lstStyle/>
          <a:p>
            <a:r>
              <a:rPr lang="es-ES" dirty="0" smtClean="0">
                <a:solidFill>
                  <a:schemeClr val="bg1"/>
                </a:solidFill>
              </a:rPr>
              <a:t>Informe PGS 2015 </a:t>
            </a:r>
            <a:endParaRPr lang="es-ES" dirty="0">
              <a:solidFill>
                <a:schemeClr val="bg1"/>
              </a:solidFill>
            </a:endParaRPr>
          </a:p>
        </p:txBody>
      </p:sp>
    </p:spTree>
    <p:extLst>
      <p:ext uri="{BB962C8B-B14F-4D97-AF65-F5344CB8AC3E}">
        <p14:creationId xmlns:p14="http://schemas.microsoft.com/office/powerpoint/2010/main" val="20477350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9595"/>
            <a:ext cx="4572000" cy="51435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7410" name="Picture 2" descr="https://www.iaspaper.net/wp-content/uploads/2017/08/Air-poll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91" y="699542"/>
            <a:ext cx="4377221" cy="388843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Subtítulo 2"/>
          <p:cNvSpPr txBox="1">
            <a:spLocks/>
          </p:cNvSpPr>
          <p:nvPr/>
        </p:nvSpPr>
        <p:spPr>
          <a:xfrm>
            <a:off x="-5447" y="-531"/>
            <a:ext cx="4608512" cy="5143500"/>
          </a:xfrm>
          <a:prstGeom prst="rect">
            <a:avLst/>
          </a:prstGeom>
          <a:solidFill>
            <a:schemeClr val="tx1">
              <a:lumMod val="50000"/>
              <a:lumOff val="50000"/>
              <a:alpha val="64000"/>
            </a:schemeClr>
          </a:solidFill>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s-ES" sz="1600" b="1" dirty="0" smtClean="0">
              <a:solidFill>
                <a:schemeClr val="accent3">
                  <a:lumMod val="20000"/>
                  <a:lumOff val="80000"/>
                </a:schemeClr>
              </a:solidFill>
              <a:latin typeface="Playfair Display" charset="0"/>
            </a:endParaRPr>
          </a:p>
          <a:p>
            <a:pPr algn="ctr"/>
            <a:endParaRPr lang="es-ES" sz="1600" b="1" dirty="0" smtClean="0">
              <a:solidFill>
                <a:schemeClr val="accent3">
                  <a:lumMod val="20000"/>
                  <a:lumOff val="80000"/>
                </a:schemeClr>
              </a:solidFill>
              <a:latin typeface="Playfair Display" charset="0"/>
            </a:endParaRPr>
          </a:p>
          <a:p>
            <a:pPr algn="ctr"/>
            <a:r>
              <a:rPr lang="es-ES" sz="4000" b="1" dirty="0" smtClean="0">
                <a:solidFill>
                  <a:schemeClr val="accent3">
                    <a:lumMod val="20000"/>
                    <a:lumOff val="80000"/>
                  </a:schemeClr>
                </a:solidFill>
                <a:latin typeface="Playfair Display" charset="0"/>
              </a:rPr>
              <a:t>La contaminación en prensa y redes sociales (opinión pública) en Chile.</a:t>
            </a:r>
          </a:p>
        </p:txBody>
      </p:sp>
      <p:sp>
        <p:nvSpPr>
          <p:cNvPr id="4" name="3 Rectángulo"/>
          <p:cNvSpPr/>
          <p:nvPr/>
        </p:nvSpPr>
        <p:spPr>
          <a:xfrm>
            <a:off x="4567568" y="0"/>
            <a:ext cx="4572000" cy="5143500"/>
          </a:xfrm>
          <a:prstGeom prst="rect">
            <a:avLst/>
          </a:prstGeom>
          <a:solidFill>
            <a:srgbClr val="F0D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Subtítulo 2"/>
          <p:cNvSpPr txBox="1">
            <a:spLocks/>
          </p:cNvSpPr>
          <p:nvPr/>
        </p:nvSpPr>
        <p:spPr>
          <a:xfrm>
            <a:off x="4641544" y="4371950"/>
            <a:ext cx="4355977" cy="648072"/>
          </a:xfrm>
          <a:prstGeom prst="rect">
            <a:avLst/>
          </a:prstGeom>
        </p:spPr>
        <p:txBody>
          <a:bodyPr>
            <a:normAutofit fontScale="3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s-ES" sz="2300" dirty="0">
              <a:latin typeface="Playfair Display" charset="0"/>
            </a:endParaRPr>
          </a:p>
          <a:p>
            <a:pPr algn="just">
              <a:spcAft>
                <a:spcPts val="600"/>
              </a:spcAft>
            </a:pPr>
            <a:r>
              <a:rPr lang="es-MX" sz="2800" dirty="0">
                <a:latin typeface="Playfair Display" charset="0"/>
              </a:rPr>
              <a:t>*Edición impresa El Mercurio, Miércoles 29 de Marzo 2017.  Nacional C </a:t>
            </a:r>
            <a:r>
              <a:rPr lang="es-MX" sz="2800" dirty="0" smtClean="0">
                <a:latin typeface="Playfair Display" charset="0"/>
              </a:rPr>
              <a:t>14. Edición </a:t>
            </a:r>
            <a:r>
              <a:rPr lang="es-MX" sz="2800" dirty="0">
                <a:latin typeface="Playfair Display" charset="0"/>
              </a:rPr>
              <a:t>electrónica http://</a:t>
            </a:r>
            <a:r>
              <a:rPr lang="es-MX" sz="2800" dirty="0" smtClean="0">
                <a:latin typeface="Playfair Display" charset="0"/>
              </a:rPr>
              <a:t>impresa.elmercurio.com/Pages/NewsDetail.aspx?dt=29-03-2017%200:00:00&amp;NewsID=477859&amp;dtB=29-03-2017%200:00:00&amp;BodyID=3&amp;PaginaId=14. </a:t>
            </a:r>
            <a:endParaRPr lang="es-ES" sz="2800" dirty="0">
              <a:latin typeface="Playfair Display" charset="0"/>
            </a:endParaRPr>
          </a:p>
        </p:txBody>
      </p:sp>
      <p:pic>
        <p:nvPicPr>
          <p:cNvPr id="7" name="6 Imagen"/>
          <p:cNvPicPr/>
          <p:nvPr/>
        </p:nvPicPr>
        <p:blipFill rotWithShape="1">
          <a:blip r:embed="rId3">
            <a:extLst>
              <a:ext uri="{28A0092B-C50C-407E-A947-70E740481C1C}">
                <a14:useLocalDpi xmlns:a14="http://schemas.microsoft.com/office/drawing/2010/main" val="0"/>
              </a:ext>
            </a:extLst>
          </a:blip>
          <a:srcRect t="11179" r="6197" b="18023"/>
          <a:stretch/>
        </p:blipFill>
        <p:spPr>
          <a:xfrm>
            <a:off x="4998181" y="205614"/>
            <a:ext cx="3750284" cy="40943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26793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6372200" y="1419622"/>
            <a:ext cx="2520280" cy="2800767"/>
          </a:xfrm>
          <a:prstGeom prst="rect">
            <a:avLst/>
          </a:prstGeom>
          <a:solidFill>
            <a:srgbClr val="FCCFBF"/>
          </a:solidFill>
        </p:spPr>
        <p:txBody>
          <a:bodyPr wrap="square">
            <a:spAutoFit/>
          </a:bodyPr>
          <a:lstStyle/>
          <a:p>
            <a:r>
              <a:rPr lang="es-ES" sz="1600" b="1" dirty="0" smtClean="0">
                <a:solidFill>
                  <a:schemeClr val="tx1"/>
                </a:solidFill>
              </a:rPr>
              <a:t>Agua potable</a:t>
            </a:r>
            <a:r>
              <a:rPr lang="es-ES" sz="1600" b="1" dirty="0" smtClean="0">
                <a:solidFill>
                  <a:schemeClr val="tx1"/>
                </a:solidFill>
              </a:rPr>
              <a:t>:</a:t>
            </a:r>
            <a:endParaRPr lang="es-ES" sz="1600" dirty="0" smtClean="0">
              <a:solidFill>
                <a:schemeClr val="tx1"/>
              </a:solidFill>
            </a:endParaRPr>
          </a:p>
          <a:p>
            <a:r>
              <a:rPr lang="es-ES" sz="1600" dirty="0" smtClean="0">
                <a:solidFill>
                  <a:schemeClr val="tx1"/>
                </a:solidFill>
              </a:rPr>
              <a:t>Hasta 2005 la norma chilena permitió una </a:t>
            </a:r>
            <a:r>
              <a:rPr lang="es-ES" sz="1600" dirty="0">
                <a:solidFill>
                  <a:schemeClr val="tx1"/>
                </a:solidFill>
              </a:rPr>
              <a:t>c</a:t>
            </a:r>
            <a:r>
              <a:rPr lang="es-ES" sz="1600" dirty="0" smtClean="0">
                <a:solidFill>
                  <a:schemeClr val="tx1"/>
                </a:solidFill>
              </a:rPr>
              <a:t>oncentración  máx.  </a:t>
            </a:r>
            <a:r>
              <a:rPr lang="es-ES" sz="1600" dirty="0">
                <a:solidFill>
                  <a:schemeClr val="tx1"/>
                </a:solidFill>
              </a:rPr>
              <a:t>de  </a:t>
            </a:r>
            <a:r>
              <a:rPr lang="es-ES" sz="1600" dirty="0" smtClean="0">
                <a:solidFill>
                  <a:schemeClr val="tx1"/>
                </a:solidFill>
              </a:rPr>
              <a:t>Arsénico  en  </a:t>
            </a:r>
            <a:r>
              <a:rPr lang="es-ES" sz="1600" dirty="0">
                <a:solidFill>
                  <a:schemeClr val="tx1"/>
                </a:solidFill>
              </a:rPr>
              <a:t>agua </a:t>
            </a:r>
            <a:r>
              <a:rPr lang="es-ES" sz="1600" dirty="0" smtClean="0">
                <a:solidFill>
                  <a:schemeClr val="tx1"/>
                </a:solidFill>
              </a:rPr>
              <a:t>potable de 0,05 </a:t>
            </a:r>
            <a:r>
              <a:rPr lang="es-ES" sz="1600" dirty="0">
                <a:solidFill>
                  <a:schemeClr val="tx1"/>
                </a:solidFill>
              </a:rPr>
              <a:t>mg/</a:t>
            </a:r>
            <a:r>
              <a:rPr lang="es-ES" sz="1600" dirty="0" smtClean="0">
                <a:solidFill>
                  <a:schemeClr val="tx1"/>
                </a:solidFill>
              </a:rPr>
              <a:t>l, dando 10 años de plazo, hasta 2015-2016, para alcanzar la norma OMS de un máximo  </a:t>
            </a:r>
            <a:r>
              <a:rPr lang="es-ES" sz="1600" dirty="0">
                <a:solidFill>
                  <a:schemeClr val="tx1"/>
                </a:solidFill>
              </a:rPr>
              <a:t>de  0,01  mg</a:t>
            </a:r>
            <a:r>
              <a:rPr lang="es-ES" sz="1600" dirty="0" smtClean="0">
                <a:solidFill>
                  <a:schemeClr val="tx1"/>
                </a:solidFill>
              </a:rPr>
              <a:t>/l.</a:t>
            </a:r>
          </a:p>
        </p:txBody>
      </p:sp>
      <p:sp>
        <p:nvSpPr>
          <p:cNvPr id="5" name="CuadroTexto 4"/>
          <p:cNvSpPr txBox="1"/>
          <p:nvPr/>
        </p:nvSpPr>
        <p:spPr>
          <a:xfrm>
            <a:off x="2483768" y="508898"/>
            <a:ext cx="3600400" cy="923330"/>
          </a:xfrm>
          <a:prstGeom prst="rect">
            <a:avLst/>
          </a:prstGeom>
          <a:noFill/>
        </p:spPr>
        <p:txBody>
          <a:bodyPr wrap="square" rtlCol="0">
            <a:spAutoFit/>
          </a:bodyPr>
          <a:lstStyle/>
          <a:p>
            <a:r>
              <a:rPr lang="es-ES" sz="1800" b="1" dirty="0" smtClean="0">
                <a:solidFill>
                  <a:srgbClr val="FFFFFF"/>
                </a:solidFill>
              </a:rPr>
              <a:t>CHILE: </a:t>
            </a:r>
            <a:endParaRPr lang="es-ES" sz="1800" b="1" dirty="0">
              <a:solidFill>
                <a:srgbClr val="FFFFFF"/>
              </a:solidFill>
            </a:endParaRPr>
          </a:p>
          <a:p>
            <a:r>
              <a:rPr lang="es-ES" sz="1800" b="1" dirty="0" smtClean="0">
                <a:solidFill>
                  <a:srgbClr val="FFFFFF"/>
                </a:solidFill>
              </a:rPr>
              <a:t>NORMAS “ANORMALES”, INCUMPLIDAS O AUSENTES</a:t>
            </a:r>
            <a:endParaRPr lang="es-ES" sz="1800" b="1" dirty="0">
              <a:solidFill>
                <a:srgbClr val="FFFFFF"/>
              </a:solidFill>
            </a:endParaRPr>
          </a:p>
        </p:txBody>
      </p:sp>
      <p:sp>
        <p:nvSpPr>
          <p:cNvPr id="7" name="Rectángulo 6"/>
          <p:cNvSpPr/>
          <p:nvPr/>
        </p:nvSpPr>
        <p:spPr>
          <a:xfrm>
            <a:off x="525168" y="2052012"/>
            <a:ext cx="1781864" cy="1815882"/>
          </a:xfrm>
          <a:prstGeom prst="rect">
            <a:avLst/>
          </a:prstGeom>
          <a:solidFill>
            <a:srgbClr val="FCCFBF"/>
          </a:solidFill>
        </p:spPr>
        <p:txBody>
          <a:bodyPr wrap="square">
            <a:spAutoFit/>
          </a:bodyPr>
          <a:lstStyle/>
          <a:p>
            <a:r>
              <a:rPr lang="es-ES" sz="1600" b="1" dirty="0" smtClean="0">
                <a:solidFill>
                  <a:schemeClr val="tx1"/>
                </a:solidFill>
              </a:rPr>
              <a:t>Suelo</a:t>
            </a:r>
            <a:r>
              <a:rPr lang="es-ES" sz="1600" b="1" dirty="0" smtClean="0">
                <a:solidFill>
                  <a:schemeClr val="tx1"/>
                </a:solidFill>
              </a:rPr>
              <a:t>:</a:t>
            </a:r>
            <a:endParaRPr lang="es-ES" sz="1600" dirty="0" smtClean="0">
              <a:solidFill>
                <a:schemeClr val="tx1"/>
              </a:solidFill>
            </a:endParaRPr>
          </a:p>
          <a:p>
            <a:r>
              <a:rPr lang="es-ES" sz="1600" dirty="0" smtClean="0">
                <a:solidFill>
                  <a:schemeClr val="tx1"/>
                </a:solidFill>
              </a:rPr>
              <a:t>Hasta </a:t>
            </a:r>
            <a:r>
              <a:rPr lang="es-ES" sz="1600" dirty="0">
                <a:solidFill>
                  <a:schemeClr val="tx1"/>
                </a:solidFill>
              </a:rPr>
              <a:t>h</a:t>
            </a:r>
            <a:r>
              <a:rPr lang="es-ES" sz="1600" dirty="0" smtClean="0">
                <a:solidFill>
                  <a:schemeClr val="tx1"/>
                </a:solidFill>
              </a:rPr>
              <a:t>oy no hay norma de suelos</a:t>
            </a:r>
            <a:r>
              <a:rPr lang="es-ES" sz="1600" dirty="0" smtClean="0">
                <a:solidFill>
                  <a:schemeClr val="tx1"/>
                </a:solidFill>
              </a:rPr>
              <a:t>.</a:t>
            </a:r>
            <a:endParaRPr lang="es-ES" sz="1600" dirty="0">
              <a:solidFill>
                <a:schemeClr val="tx1"/>
              </a:solidFill>
            </a:endParaRPr>
          </a:p>
          <a:p>
            <a:r>
              <a:rPr lang="es-ES" sz="1600" dirty="0" smtClean="0">
                <a:solidFill>
                  <a:schemeClr val="tx1"/>
                </a:solidFill>
              </a:rPr>
              <a:t>Hay sólo una norma para suelos de uso agrológico</a:t>
            </a:r>
            <a:r>
              <a:rPr lang="es-ES" sz="1600" dirty="0" smtClean="0">
                <a:solidFill>
                  <a:schemeClr val="tx1"/>
                </a:solidFill>
              </a:rPr>
              <a:t>.</a:t>
            </a:r>
            <a:endParaRPr lang="es-ES" sz="1600" dirty="0" smtClean="0">
              <a:solidFill>
                <a:schemeClr val="tx1"/>
              </a:solidFill>
            </a:endParaRPr>
          </a:p>
        </p:txBody>
      </p:sp>
      <p:sp>
        <p:nvSpPr>
          <p:cNvPr id="8" name="Rectángulo 7"/>
          <p:cNvSpPr/>
          <p:nvPr/>
        </p:nvSpPr>
        <p:spPr>
          <a:xfrm>
            <a:off x="2915816" y="3867894"/>
            <a:ext cx="2376264" cy="923330"/>
          </a:xfrm>
          <a:prstGeom prst="rect">
            <a:avLst/>
          </a:prstGeom>
          <a:solidFill>
            <a:srgbClr val="FCCFBF"/>
          </a:solidFill>
        </p:spPr>
        <p:txBody>
          <a:bodyPr wrap="square">
            <a:spAutoFit/>
          </a:bodyPr>
          <a:lstStyle/>
          <a:p>
            <a:r>
              <a:rPr lang="es-ES" sz="1800" b="1" dirty="0" smtClean="0">
                <a:solidFill>
                  <a:schemeClr val="tx1"/>
                </a:solidFill>
              </a:rPr>
              <a:t>Aire</a:t>
            </a:r>
            <a:r>
              <a:rPr lang="es-ES" sz="1800" b="1" dirty="0" smtClean="0">
                <a:solidFill>
                  <a:schemeClr val="tx1"/>
                </a:solidFill>
              </a:rPr>
              <a:t>:</a:t>
            </a:r>
            <a:endParaRPr lang="es-ES" sz="1800" dirty="0" smtClean="0">
              <a:solidFill>
                <a:schemeClr val="tx1"/>
              </a:solidFill>
            </a:endParaRPr>
          </a:p>
          <a:p>
            <a:r>
              <a:rPr lang="es-ES" sz="1800" dirty="0" smtClean="0">
                <a:solidFill>
                  <a:schemeClr val="tx1"/>
                </a:solidFill>
              </a:rPr>
              <a:t>Hasta </a:t>
            </a:r>
            <a:r>
              <a:rPr lang="es-ES" sz="1800" dirty="0">
                <a:solidFill>
                  <a:schemeClr val="tx1"/>
                </a:solidFill>
              </a:rPr>
              <a:t>h</a:t>
            </a:r>
            <a:r>
              <a:rPr lang="es-ES" sz="1800" dirty="0" smtClean="0">
                <a:solidFill>
                  <a:schemeClr val="tx1"/>
                </a:solidFill>
              </a:rPr>
              <a:t>oy no hay norma de Arsénico.</a:t>
            </a:r>
          </a:p>
        </p:txBody>
      </p:sp>
      <p:sp>
        <p:nvSpPr>
          <p:cNvPr id="2" name="CuadroTexto 1"/>
          <p:cNvSpPr txBox="1"/>
          <p:nvPr/>
        </p:nvSpPr>
        <p:spPr>
          <a:xfrm>
            <a:off x="251520" y="580906"/>
            <a:ext cx="2088232" cy="707886"/>
          </a:xfrm>
          <a:prstGeom prst="rect">
            <a:avLst/>
          </a:prstGeom>
          <a:noFill/>
        </p:spPr>
        <p:txBody>
          <a:bodyPr wrap="square" rtlCol="0">
            <a:spAutoFit/>
          </a:bodyPr>
          <a:lstStyle/>
          <a:p>
            <a:r>
              <a:rPr lang="es-ES" sz="2000" b="1" dirty="0" smtClean="0">
                <a:solidFill>
                  <a:srgbClr val="FFFFFF"/>
                </a:solidFill>
              </a:rPr>
              <a:t>EN RESUMEN</a:t>
            </a:r>
            <a:r>
              <a:rPr lang="mr-IN" sz="2000" b="1" dirty="0" smtClean="0">
                <a:solidFill>
                  <a:srgbClr val="FFFFFF"/>
                </a:solidFill>
              </a:rPr>
              <a:t>…</a:t>
            </a:r>
            <a:endParaRPr lang="es-ES" sz="2000" b="1" dirty="0">
              <a:solidFill>
                <a:srgbClr val="FFFFFF"/>
              </a:solidFill>
            </a:endParaRPr>
          </a:p>
        </p:txBody>
      </p:sp>
    </p:spTree>
    <p:extLst>
      <p:ext uri="{BB962C8B-B14F-4D97-AF65-F5344CB8AC3E}">
        <p14:creationId xmlns:p14="http://schemas.microsoft.com/office/powerpoint/2010/main" val="5814385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20482" name="Picture 2" descr="http://www.diariodelaconstruccion.cl/wp-content/uploads/2017/12/REGION-DE-VALPARAISO-3-2.jpg"/>
          <p:cNvPicPr>
            <a:picLocks noChangeAspect="1" noChangeArrowheads="1"/>
          </p:cNvPicPr>
          <p:nvPr/>
        </p:nvPicPr>
        <p:blipFill rotWithShape="1">
          <a:blip r:embed="rId2">
            <a:extLst>
              <a:ext uri="{28A0092B-C50C-407E-A947-70E740481C1C}">
                <a14:useLocalDpi xmlns:a14="http://schemas.microsoft.com/office/drawing/2010/main" val="0"/>
              </a:ext>
            </a:extLst>
          </a:blip>
          <a:srcRect b="15894"/>
          <a:stretch/>
        </p:blipFill>
        <p:spPr bwMode="auto">
          <a:xfrm>
            <a:off x="-36510" y="-50380"/>
            <a:ext cx="9217024" cy="519388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ítulo 1"/>
          <p:cNvSpPr txBox="1">
            <a:spLocks/>
          </p:cNvSpPr>
          <p:nvPr/>
        </p:nvSpPr>
        <p:spPr>
          <a:xfrm>
            <a:off x="-36512" y="-92546"/>
            <a:ext cx="9217024" cy="5308054"/>
          </a:xfrm>
          <a:prstGeom prst="rect">
            <a:avLst/>
          </a:prstGeom>
          <a:solidFill>
            <a:schemeClr val="accent2">
              <a:lumMod val="20000"/>
              <a:lumOff val="80000"/>
              <a:alpha val="80000"/>
            </a:schemeClr>
          </a:solidFill>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s-CL" sz="2000" dirty="0" smtClean="0">
              <a:latin typeface="Playfair Display" charset="0"/>
            </a:endParaRPr>
          </a:p>
        </p:txBody>
      </p:sp>
      <p:sp>
        <p:nvSpPr>
          <p:cNvPr id="5" name="Título 1"/>
          <p:cNvSpPr txBox="1">
            <a:spLocks/>
          </p:cNvSpPr>
          <p:nvPr/>
        </p:nvSpPr>
        <p:spPr>
          <a:xfrm>
            <a:off x="323528" y="123478"/>
            <a:ext cx="8568953" cy="5164038"/>
          </a:xfrm>
          <a:prstGeom prst="rect">
            <a:avLst/>
          </a:prstGeom>
          <a:noFill/>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CL" sz="3200" b="1" dirty="0" smtClean="0">
                <a:latin typeface="Playfair Display" charset="0"/>
              </a:rPr>
              <a:t>¿Cu</a:t>
            </a:r>
            <a:r>
              <a:rPr lang="es-ES" sz="3200" b="1" dirty="0" err="1" smtClean="0">
                <a:latin typeface="Playfair Display" charset="0"/>
              </a:rPr>
              <a:t>ál</a:t>
            </a:r>
            <a:r>
              <a:rPr lang="es-ES" sz="3200" b="1" dirty="0" smtClean="0">
                <a:latin typeface="Playfair Display" charset="0"/>
              </a:rPr>
              <a:t> es entonces el valor de la vida?</a:t>
            </a:r>
            <a:endParaRPr lang="es-CL" sz="3200" b="1" dirty="0" smtClean="0">
              <a:latin typeface="Playfair Display" charset="0"/>
            </a:endParaRPr>
          </a:p>
          <a:p>
            <a:pPr algn="ctr"/>
            <a:endParaRPr lang="es-ES_tradnl" sz="2000" b="1" dirty="0" smtClean="0">
              <a:latin typeface="Playfair Display" charset="0"/>
            </a:endParaRPr>
          </a:p>
          <a:p>
            <a:pPr algn="just">
              <a:spcAft>
                <a:spcPts val="1800"/>
              </a:spcAft>
              <a:tabLst>
                <a:tab pos="8788400" algn="l"/>
              </a:tabLst>
            </a:pPr>
            <a:r>
              <a:rPr lang="es-CL" sz="2400" dirty="0" smtClean="0">
                <a:latin typeface="Playfair Display" charset="0"/>
              </a:rPr>
              <a:t>Queda absolutamente claro que en nuestra región de Valparaíso se est</a:t>
            </a:r>
            <a:r>
              <a:rPr lang="es-ES" sz="2400" dirty="0" smtClean="0">
                <a:latin typeface="Playfair Display" charset="0"/>
              </a:rPr>
              <a:t>á</a:t>
            </a:r>
            <a:r>
              <a:rPr lang="es-CL" sz="2400" dirty="0" smtClean="0">
                <a:latin typeface="Playfair Display" charset="0"/>
              </a:rPr>
              <a:t> permitiendo una constante exposición  de los habitantes  de las </a:t>
            </a:r>
            <a:r>
              <a:rPr lang="es-CL" sz="2400" i="1" dirty="0" smtClean="0">
                <a:latin typeface="Playfair Display" charset="0"/>
              </a:rPr>
              <a:t>zonas ya saturadas</a:t>
            </a:r>
            <a:r>
              <a:rPr lang="es-CL" sz="2400" dirty="0" smtClean="0">
                <a:latin typeface="Playfair Display" charset="0"/>
              </a:rPr>
              <a:t> a enormes y alarmantes niveles de contaminación. </a:t>
            </a:r>
          </a:p>
          <a:p>
            <a:pPr algn="just">
              <a:spcAft>
                <a:spcPts val="1800"/>
              </a:spcAft>
              <a:tabLst>
                <a:tab pos="8788400" algn="l"/>
              </a:tabLst>
            </a:pPr>
            <a:r>
              <a:rPr lang="es-CL" sz="2400" dirty="0" smtClean="0">
                <a:latin typeface="Playfair Display" charset="0"/>
              </a:rPr>
              <a:t>Con el agravante de que se ha llegado incluso a considerar la instalaci</a:t>
            </a:r>
            <a:r>
              <a:rPr lang="es-ES" sz="2400" dirty="0" err="1" smtClean="0">
                <a:latin typeface="Playfair Display" charset="0"/>
              </a:rPr>
              <a:t>ón</a:t>
            </a:r>
            <a:r>
              <a:rPr lang="es-ES" sz="2400" dirty="0" smtClean="0">
                <a:latin typeface="Playfair Display" charset="0"/>
              </a:rPr>
              <a:t> de nuevas fuentes emisoras (otra termoeléctrica en RPC Concón y en la ya saturada zona de Villa Alemana - Limache y </a:t>
            </a:r>
            <a:r>
              <a:rPr lang="es-ES" sz="2400" dirty="0" err="1" smtClean="0">
                <a:latin typeface="Playfair Display" charset="0"/>
              </a:rPr>
              <a:t>Olmué</a:t>
            </a:r>
            <a:r>
              <a:rPr lang="es-ES" sz="2400" dirty="0" smtClean="0">
                <a:latin typeface="Playfair Display" charset="0"/>
              </a:rPr>
              <a:t>, comprometiendo la reserva de la biosfera  La Campana, por ejemplo).</a:t>
            </a:r>
            <a:endParaRPr lang="es-CL" sz="2400" dirty="0" smtClean="0">
              <a:latin typeface="Playfair Display" charset="0"/>
            </a:endParaRPr>
          </a:p>
        </p:txBody>
      </p:sp>
    </p:spTree>
    <p:extLst>
      <p:ext uri="{BB962C8B-B14F-4D97-AF65-F5344CB8AC3E}">
        <p14:creationId xmlns:p14="http://schemas.microsoft.com/office/powerpoint/2010/main" val="11839430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9552" y="174034"/>
            <a:ext cx="7992889" cy="4708981"/>
          </a:xfrm>
          <a:prstGeom prst="rect">
            <a:avLst/>
          </a:prstGeom>
        </p:spPr>
        <p:txBody>
          <a:bodyPr wrap="square">
            <a:spAutoFit/>
          </a:bodyPr>
          <a:lstStyle/>
          <a:p>
            <a:pPr algn="ctr"/>
            <a:r>
              <a:rPr lang="es-ES" sz="3200" b="1" dirty="0">
                <a:solidFill>
                  <a:schemeClr val="bg1"/>
                </a:solidFill>
                <a:latin typeface="Montserrat"/>
              </a:rPr>
              <a:t>OBJETIVOS </a:t>
            </a:r>
            <a:r>
              <a:rPr lang="es-ES" sz="3200" b="1" dirty="0" smtClean="0">
                <a:solidFill>
                  <a:schemeClr val="bg1"/>
                </a:solidFill>
                <a:latin typeface="Montserrat"/>
              </a:rPr>
              <a:t>ESPECÍFICOS</a:t>
            </a:r>
          </a:p>
          <a:p>
            <a:pPr algn="ctr"/>
            <a:endParaRPr lang="es-ES" sz="3200" b="1" dirty="0" smtClean="0">
              <a:solidFill>
                <a:schemeClr val="bg1"/>
              </a:solidFill>
              <a:latin typeface="Montserrat"/>
            </a:endParaRPr>
          </a:p>
          <a:p>
            <a:endParaRPr lang="es-ES" sz="1800" dirty="0">
              <a:solidFill>
                <a:schemeClr val="bg1"/>
              </a:solidFill>
              <a:latin typeface="Montserrat"/>
            </a:endParaRPr>
          </a:p>
          <a:p>
            <a:pPr marL="285750" lvl="4" indent="-285750">
              <a:buFont typeface="Courier New" pitchFamily="49" charset="0"/>
              <a:buChar char="o"/>
            </a:pPr>
            <a:r>
              <a:rPr lang="es-ES" sz="2000" dirty="0" smtClean="0">
                <a:solidFill>
                  <a:schemeClr val="bg1"/>
                </a:solidFill>
                <a:latin typeface="Montserrat"/>
              </a:rPr>
              <a:t>DIFUNDIR LOS MECANISMOS POR LOS QUE SE PRODUCE EL  </a:t>
            </a:r>
            <a:r>
              <a:rPr lang="es-ES" sz="2000" dirty="0">
                <a:solidFill>
                  <a:schemeClr val="bg1"/>
                </a:solidFill>
                <a:latin typeface="Montserrat"/>
              </a:rPr>
              <a:t>DAÑO CAUSADO POR LA CONTAMINACIÓN  A LA SALUD HUMANA Y AL MEDIO </a:t>
            </a:r>
            <a:r>
              <a:rPr lang="es-ES" sz="2000" dirty="0" smtClean="0">
                <a:solidFill>
                  <a:schemeClr val="bg1"/>
                </a:solidFill>
                <a:latin typeface="Montserrat"/>
              </a:rPr>
              <a:t>AMBIENTE</a:t>
            </a:r>
          </a:p>
          <a:p>
            <a:pPr lvl="4"/>
            <a:endParaRPr lang="es-ES" sz="2000" dirty="0">
              <a:solidFill>
                <a:schemeClr val="bg1"/>
              </a:solidFill>
              <a:latin typeface="Montserrat"/>
            </a:endParaRPr>
          </a:p>
          <a:p>
            <a:pPr marL="285750" lvl="4" indent="-285750">
              <a:buFont typeface="Courier New" pitchFamily="49" charset="0"/>
              <a:buChar char="o"/>
            </a:pPr>
            <a:r>
              <a:rPr lang="es-ES" sz="2000" dirty="0" smtClean="0">
                <a:solidFill>
                  <a:schemeClr val="bg1"/>
                </a:solidFill>
                <a:latin typeface="Montserrat"/>
              </a:rPr>
              <a:t>CONTRIBUIR AL DIAGNÓSTICO CONFIABLE DE LOS NIVELES DE CONTAMINANTES EN EL AMBIENTE Y LOS SERES HUMANOS DE LAS ZONAS AFECTADAS</a:t>
            </a:r>
          </a:p>
          <a:p>
            <a:pPr marL="285750" lvl="4" indent="-285750">
              <a:buFont typeface="Arial"/>
              <a:buChar char="•"/>
            </a:pPr>
            <a:endParaRPr lang="es-ES" sz="2000" dirty="0">
              <a:solidFill>
                <a:schemeClr val="bg1"/>
              </a:solidFill>
              <a:latin typeface="Montserrat"/>
            </a:endParaRPr>
          </a:p>
          <a:p>
            <a:pPr marL="285750" lvl="4" indent="-285750">
              <a:buFont typeface="Courier New" pitchFamily="49" charset="0"/>
              <a:buChar char="o"/>
            </a:pPr>
            <a:r>
              <a:rPr lang="es-ES" sz="2000" dirty="0" smtClean="0">
                <a:solidFill>
                  <a:schemeClr val="bg1"/>
                </a:solidFill>
                <a:latin typeface="Montserrat"/>
              </a:rPr>
              <a:t>APORTAR SUGERENCIAS CONCRETAS PARA CONTRIBUIR A SUBSANAR LA SITUACIÓN</a:t>
            </a:r>
          </a:p>
          <a:p>
            <a:pPr marL="342900" lvl="5" indent="-342900">
              <a:buFont typeface="+mj-lt"/>
              <a:buAutoNum type="arabicPeriod"/>
            </a:pPr>
            <a:endParaRPr lang="es-ES" sz="1800" dirty="0">
              <a:solidFill>
                <a:schemeClr val="bg1"/>
              </a:solidFill>
            </a:endParaRPr>
          </a:p>
        </p:txBody>
      </p:sp>
    </p:spTree>
    <p:extLst>
      <p:ext uri="{BB962C8B-B14F-4D97-AF65-F5344CB8AC3E}">
        <p14:creationId xmlns:p14="http://schemas.microsoft.com/office/powerpoint/2010/main" val="8558854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51435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4 Rectángulo"/>
          <p:cNvSpPr/>
          <p:nvPr/>
        </p:nvSpPr>
        <p:spPr>
          <a:xfrm>
            <a:off x="0" y="0"/>
            <a:ext cx="9144000" cy="5143500"/>
          </a:xfrm>
          <a:prstGeom prst="rect">
            <a:avLst/>
          </a:prstGeom>
          <a:solidFill>
            <a:schemeClr val="accent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Shape 163"/>
          <p:cNvSpPr txBox="1">
            <a:spLocks/>
          </p:cNvSpPr>
          <p:nvPr/>
        </p:nvSpPr>
        <p:spPr>
          <a:xfrm>
            <a:off x="251521" y="411510"/>
            <a:ext cx="8712969" cy="4392488"/>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2800" b="1" dirty="0" smtClean="0">
                <a:solidFill>
                  <a:schemeClr val="tx1"/>
                </a:solidFill>
                <a:latin typeface="Playfair Display"/>
              </a:rPr>
              <a:t>Derechos y Deberes Constitucionales</a:t>
            </a:r>
          </a:p>
          <a:p>
            <a:pPr algn="just"/>
            <a:r>
              <a:rPr lang="es-MX" dirty="0" smtClean="0">
                <a:solidFill>
                  <a:schemeClr val="tx1"/>
                </a:solidFill>
                <a:latin typeface="Playfair Display"/>
              </a:rPr>
              <a:t/>
            </a:r>
            <a:br>
              <a:rPr lang="es-MX" dirty="0" smtClean="0">
                <a:solidFill>
                  <a:schemeClr val="tx1"/>
                </a:solidFill>
                <a:latin typeface="Playfair Display"/>
              </a:rPr>
            </a:br>
            <a:r>
              <a:rPr lang="es-MX" sz="1600" i="1" u="sng" dirty="0">
                <a:latin typeface="Playfair Display"/>
              </a:rPr>
              <a:t>Artículo 19 N°8</a:t>
            </a:r>
            <a:endParaRPr lang="es-MX" sz="1600" dirty="0">
              <a:latin typeface="Playfair Display"/>
            </a:endParaRPr>
          </a:p>
          <a:p>
            <a:pPr algn="just"/>
            <a:r>
              <a:rPr lang="es-MX" sz="1600" b="1" dirty="0">
                <a:latin typeface="Playfair Display"/>
              </a:rPr>
              <a:t>El  derecho  a  vivir  en  un  medio  ambiente  libre  de  contaminación</a:t>
            </a:r>
            <a:r>
              <a:rPr lang="es-MX" sz="1600" dirty="0">
                <a:latin typeface="Playfair Display"/>
              </a:rPr>
              <a:t>.  Es  deber del Estado velar para que este derecho no sea afectado y tutelar  la preservación de la </a:t>
            </a:r>
            <a:r>
              <a:rPr lang="es-MX" sz="1600" dirty="0" smtClean="0">
                <a:latin typeface="Playfair Display"/>
              </a:rPr>
              <a:t>naturaleza.</a:t>
            </a:r>
            <a:r>
              <a:rPr lang="es-MX" sz="1600" dirty="0">
                <a:latin typeface="Playfair Display"/>
              </a:rPr>
              <a:t> </a:t>
            </a:r>
            <a:r>
              <a:rPr lang="es-MX" sz="1600" dirty="0" smtClean="0">
                <a:latin typeface="Playfair Display"/>
              </a:rPr>
              <a:t>La</a:t>
            </a:r>
            <a:r>
              <a:rPr lang="es-MX" sz="1600" dirty="0">
                <a:latin typeface="Playfair Display"/>
              </a:rPr>
              <a:t> ley podrá establecer restricciones específicas al ejercicio de determinados derechos o libertades para proteger el medio ambiente</a:t>
            </a:r>
          </a:p>
          <a:p>
            <a:pPr algn="just"/>
            <a:r>
              <a:rPr lang="es-MX" sz="1600" dirty="0">
                <a:latin typeface="Playfair Display"/>
              </a:rPr>
              <a:t>. </a:t>
            </a:r>
            <a:br>
              <a:rPr lang="es-MX" sz="1600" dirty="0">
                <a:latin typeface="Playfair Display"/>
              </a:rPr>
            </a:br>
            <a:r>
              <a:rPr lang="es-MX" sz="1600" i="1" u="sng" dirty="0">
                <a:latin typeface="Playfair Display"/>
              </a:rPr>
              <a:t>Artículo 19 N°9 inciso final.</a:t>
            </a:r>
            <a:endParaRPr lang="es-MX" sz="1600" dirty="0">
              <a:latin typeface="Playfair Display"/>
            </a:endParaRPr>
          </a:p>
          <a:p>
            <a:pPr algn="just"/>
            <a:r>
              <a:rPr lang="es-MX" sz="1600" b="1" dirty="0">
                <a:latin typeface="Playfair Display"/>
              </a:rPr>
              <a:t>El derecho a la protección de la salud</a:t>
            </a:r>
            <a:r>
              <a:rPr lang="es-MX" sz="1600" dirty="0">
                <a:latin typeface="Playfair Display"/>
              </a:rPr>
              <a:t>. El Estado protege el libre e igualitario acceso a las acciones de promoción, protección y recuperación de la salud y de rehabilitación del individuo.</a:t>
            </a:r>
          </a:p>
          <a:p>
            <a:pPr algn="just"/>
            <a:r>
              <a:rPr lang="es-MX" sz="1600" dirty="0">
                <a:latin typeface="Playfair Display"/>
              </a:rPr>
              <a:t> </a:t>
            </a:r>
            <a:br>
              <a:rPr lang="es-MX" sz="1600" dirty="0">
                <a:latin typeface="Playfair Display"/>
              </a:rPr>
            </a:br>
            <a:r>
              <a:rPr lang="es-MX" sz="1600" i="1" u="sng" dirty="0">
                <a:latin typeface="Playfair Display"/>
              </a:rPr>
              <a:t>Artículo 19 N°2</a:t>
            </a:r>
            <a:endParaRPr lang="es-MX" sz="1600" dirty="0">
              <a:latin typeface="Playfair Display"/>
            </a:endParaRPr>
          </a:p>
          <a:p>
            <a:pPr algn="just"/>
            <a:r>
              <a:rPr lang="es-MX" sz="1600" b="1" dirty="0">
                <a:latin typeface="Playfair Display"/>
              </a:rPr>
              <a:t>La igualdad ante la ley</a:t>
            </a:r>
            <a:r>
              <a:rPr lang="es-MX" sz="1600" dirty="0">
                <a:latin typeface="Playfair Display"/>
              </a:rPr>
              <a:t>. En Chile no hay persona ni grupo privilegiados. En Chile no hay esclavos y el que pise su territorio queda libre. Hombres y mujeres son iguales ante la ley. Ni la ley ni autoridad alguna podrán establecer diferencias arbitrarias.</a:t>
            </a:r>
          </a:p>
          <a:p>
            <a:pPr algn="just"/>
            <a:r>
              <a:rPr lang="es-MX" sz="1600" dirty="0">
                <a:latin typeface="Playfair Display"/>
              </a:rPr>
              <a:t> </a:t>
            </a:r>
            <a:br>
              <a:rPr lang="es-MX" sz="1600" dirty="0">
                <a:latin typeface="Playfair Display"/>
              </a:rPr>
            </a:br>
            <a:endParaRPr lang="es-MX" sz="1600" dirty="0">
              <a:latin typeface="Playfair Display"/>
            </a:endParaRPr>
          </a:p>
        </p:txBody>
      </p:sp>
    </p:spTree>
    <p:extLst>
      <p:ext uri="{BB962C8B-B14F-4D97-AF65-F5344CB8AC3E}">
        <p14:creationId xmlns:p14="http://schemas.microsoft.com/office/powerpoint/2010/main" val="8266112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539552" y="627534"/>
            <a:ext cx="7992888" cy="3877985"/>
          </a:xfrm>
          <a:prstGeom prst="rect">
            <a:avLst/>
          </a:prstGeom>
        </p:spPr>
        <p:txBody>
          <a:bodyPr wrap="square">
            <a:spAutoFit/>
          </a:bodyPr>
          <a:lstStyle/>
          <a:p>
            <a:pPr marL="285750" lvl="4" indent="-285750">
              <a:buFont typeface="Arial"/>
              <a:buChar char="•"/>
            </a:pPr>
            <a:r>
              <a:rPr lang="es-ES" sz="2400" dirty="0">
                <a:solidFill>
                  <a:schemeClr val="bg1"/>
                </a:solidFill>
              </a:rPr>
              <a:t>ESTRATEGIAS DE </a:t>
            </a:r>
            <a:r>
              <a:rPr lang="es-ES" sz="2400" dirty="0" smtClean="0">
                <a:solidFill>
                  <a:schemeClr val="bg1"/>
                </a:solidFill>
              </a:rPr>
              <a:t>ACCIÓN PROPUESTAS:</a:t>
            </a:r>
          </a:p>
          <a:p>
            <a:pPr lvl="4"/>
            <a:endParaRPr lang="es-ES" sz="2400" dirty="0">
              <a:solidFill>
                <a:schemeClr val="bg1"/>
              </a:solidFill>
            </a:endParaRPr>
          </a:p>
          <a:p>
            <a:pPr marL="342900" lvl="5" indent="-342900">
              <a:buFont typeface="+mj-lt"/>
              <a:buAutoNum type="arabicPeriod"/>
            </a:pPr>
            <a:r>
              <a:rPr lang="es-ES" sz="1800" dirty="0" smtClean="0">
                <a:solidFill>
                  <a:schemeClr val="bg1"/>
                </a:solidFill>
              </a:rPr>
              <a:t>INCORPORAR EL TEMA DE LA SALUD EN TODA TOMA DE DECISIONES EN QUE ÉSTA PUEDA SER AFECTADA, ASÍ COMO TODO NUEVO PLAN  DE DESCONTAMINACIÓN Y/O </a:t>
            </a:r>
            <a:r>
              <a:rPr lang="es-ES" sz="1800" dirty="0">
                <a:solidFill>
                  <a:schemeClr val="bg1"/>
                </a:solidFill>
              </a:rPr>
              <a:t>RECUPERACIÓN DE AIRE, AGUA, MAR Y </a:t>
            </a:r>
            <a:r>
              <a:rPr lang="es-ES" sz="1800" dirty="0" smtClean="0">
                <a:solidFill>
                  <a:schemeClr val="bg1"/>
                </a:solidFill>
              </a:rPr>
              <a:t>SUELO.</a:t>
            </a:r>
            <a:endParaRPr lang="es-ES" sz="1800" dirty="0">
              <a:solidFill>
                <a:schemeClr val="bg1"/>
              </a:solidFill>
            </a:endParaRPr>
          </a:p>
          <a:p>
            <a:pPr marL="342900" lvl="5" indent="-342900">
              <a:buFont typeface="+mj-lt"/>
              <a:buAutoNum type="arabicPeriod"/>
            </a:pPr>
            <a:r>
              <a:rPr lang="es-ES" sz="1800" dirty="0">
                <a:solidFill>
                  <a:schemeClr val="bg1"/>
                </a:solidFill>
              </a:rPr>
              <a:t>PREVENCIÓN DE LA INCORPORACIÓN DE NUEVOS EMISORES DE </a:t>
            </a:r>
            <a:r>
              <a:rPr lang="es-ES" sz="1800" dirty="0" smtClean="0">
                <a:solidFill>
                  <a:schemeClr val="bg1"/>
                </a:solidFill>
              </a:rPr>
              <a:t>CONTAMINANTES.</a:t>
            </a:r>
            <a:endParaRPr lang="es-ES" sz="1800" dirty="0">
              <a:solidFill>
                <a:schemeClr val="bg1"/>
              </a:solidFill>
            </a:endParaRPr>
          </a:p>
          <a:p>
            <a:pPr marL="342900" lvl="5" indent="-342900">
              <a:buFont typeface="+mj-lt"/>
              <a:buAutoNum type="arabicPeriod"/>
            </a:pPr>
            <a:r>
              <a:rPr lang="es-ES" sz="1800" dirty="0">
                <a:solidFill>
                  <a:schemeClr val="bg1"/>
                </a:solidFill>
              </a:rPr>
              <a:t>PROMOCIÓN DEL USO DE ENERGÍAS NO CONTAMINANTES EN TODA NUEVA INDUSTRIA A INSTALARSE EN LA </a:t>
            </a:r>
            <a:r>
              <a:rPr lang="es-ES" sz="1800" dirty="0" smtClean="0">
                <a:solidFill>
                  <a:schemeClr val="bg1"/>
                </a:solidFill>
              </a:rPr>
              <a:t>REGIÓN.</a:t>
            </a:r>
            <a:endParaRPr lang="es-ES" sz="1800" dirty="0">
              <a:solidFill>
                <a:schemeClr val="bg1"/>
              </a:solidFill>
            </a:endParaRPr>
          </a:p>
          <a:p>
            <a:pPr marL="342900" lvl="5" indent="-342900">
              <a:buFont typeface="+mj-lt"/>
              <a:buAutoNum type="arabicPeriod"/>
            </a:pPr>
            <a:r>
              <a:rPr lang="es-ES" sz="1800" dirty="0">
                <a:solidFill>
                  <a:schemeClr val="bg1"/>
                </a:solidFill>
              </a:rPr>
              <a:t>ELABORACIÓN DE PLANES DE CONTINGENCIA FRENTE A SITUACIONES DE </a:t>
            </a:r>
            <a:r>
              <a:rPr lang="es-ES" sz="1800" dirty="0" smtClean="0">
                <a:solidFill>
                  <a:schemeClr val="bg1"/>
                </a:solidFill>
              </a:rPr>
              <a:t>EMERGENCIA.</a:t>
            </a:r>
          </a:p>
          <a:p>
            <a:pPr marL="342900" lvl="5" indent="-342900">
              <a:buFont typeface="+mj-lt"/>
              <a:buAutoNum type="arabicPeriod"/>
            </a:pPr>
            <a:r>
              <a:rPr lang="es-ES" sz="1800" dirty="0" smtClean="0">
                <a:solidFill>
                  <a:schemeClr val="bg1"/>
                </a:solidFill>
              </a:rPr>
              <a:t>ACTUALIZACIÓN DE DATOS POBLACIONALES.</a:t>
            </a:r>
            <a:endParaRPr lang="es-ES" sz="1800" dirty="0">
              <a:solidFill>
                <a:schemeClr val="bg1"/>
              </a:solidFill>
            </a:endParaRPr>
          </a:p>
        </p:txBody>
      </p:sp>
    </p:spTree>
    <p:extLst>
      <p:ext uri="{BB962C8B-B14F-4D97-AF65-F5344CB8AC3E}">
        <p14:creationId xmlns:p14="http://schemas.microsoft.com/office/powerpoint/2010/main" val="28725674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20482" name="Picture 2" descr="http://www.diariodelaconstruccion.cl/wp-content/uploads/2017/12/REGION-DE-VALPARAISO-3-2.jpg"/>
          <p:cNvPicPr>
            <a:picLocks noChangeAspect="1" noChangeArrowheads="1"/>
          </p:cNvPicPr>
          <p:nvPr/>
        </p:nvPicPr>
        <p:blipFill rotWithShape="1">
          <a:blip r:embed="rId2">
            <a:extLst>
              <a:ext uri="{28A0092B-C50C-407E-A947-70E740481C1C}">
                <a14:useLocalDpi xmlns:a14="http://schemas.microsoft.com/office/drawing/2010/main" val="0"/>
              </a:ext>
            </a:extLst>
          </a:blip>
          <a:srcRect b="15894"/>
          <a:stretch/>
        </p:blipFill>
        <p:spPr bwMode="auto">
          <a:xfrm>
            <a:off x="-36510" y="-50380"/>
            <a:ext cx="9217024" cy="519388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ítulo 1"/>
          <p:cNvSpPr txBox="1">
            <a:spLocks/>
          </p:cNvSpPr>
          <p:nvPr/>
        </p:nvSpPr>
        <p:spPr>
          <a:xfrm>
            <a:off x="-36512" y="-72008"/>
            <a:ext cx="9217024" cy="5308054"/>
          </a:xfrm>
          <a:prstGeom prst="rect">
            <a:avLst/>
          </a:prstGeom>
          <a:solidFill>
            <a:schemeClr val="accent2">
              <a:lumMod val="20000"/>
              <a:lumOff val="80000"/>
              <a:alpha val="80000"/>
            </a:schemeClr>
          </a:solidFill>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s-CL" sz="2000" dirty="0" smtClean="0">
              <a:latin typeface="Playfair Display" charset="0"/>
            </a:endParaRPr>
          </a:p>
        </p:txBody>
      </p:sp>
      <p:sp>
        <p:nvSpPr>
          <p:cNvPr id="5" name="Título 1"/>
          <p:cNvSpPr txBox="1">
            <a:spLocks/>
          </p:cNvSpPr>
          <p:nvPr/>
        </p:nvSpPr>
        <p:spPr>
          <a:xfrm>
            <a:off x="323527" y="0"/>
            <a:ext cx="8568953" cy="5164038"/>
          </a:xfrm>
          <a:prstGeom prst="rect">
            <a:avLst/>
          </a:prstGeom>
          <a:noFill/>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200"/>
              </a:spcAft>
            </a:pPr>
            <a:r>
              <a:rPr lang="es-CL" sz="3200" b="1" dirty="0" smtClean="0">
                <a:latin typeface="Playfair Display" charset="0"/>
              </a:rPr>
              <a:t> Solicitamos </a:t>
            </a:r>
            <a:endParaRPr lang="es-MX" sz="2000" dirty="0" smtClean="0">
              <a:latin typeface="Playfair Display" charset="0"/>
            </a:endParaRPr>
          </a:p>
          <a:p>
            <a:pPr marL="457200" indent="-457200" algn="just">
              <a:spcAft>
                <a:spcPts val="1200"/>
              </a:spcAft>
              <a:buFont typeface="+mj-lt"/>
              <a:buAutoNum type="arabicPeriod"/>
            </a:pPr>
            <a:r>
              <a:rPr lang="es-MX" b="1" dirty="0" smtClean="0">
                <a:solidFill>
                  <a:schemeClr val="tx1"/>
                </a:solidFill>
                <a:latin typeface="Playfair Display" charset="0"/>
              </a:rPr>
              <a:t>HOMOLOGACIÓN </a:t>
            </a:r>
            <a:r>
              <a:rPr lang="es-MX" b="1" dirty="0">
                <a:solidFill>
                  <a:schemeClr val="tx1"/>
                </a:solidFill>
                <a:latin typeface="Playfair Display" charset="0"/>
              </a:rPr>
              <a:t>DE TODAS LAS NORMAS CHILENAS </a:t>
            </a:r>
            <a:r>
              <a:rPr lang="es-MX" b="1" dirty="0" smtClean="0">
                <a:solidFill>
                  <a:schemeClr val="tx1"/>
                </a:solidFill>
                <a:latin typeface="Playfair Display" charset="0"/>
              </a:rPr>
              <a:t>CON LAS NORMAS SUGERIDAS </a:t>
            </a:r>
            <a:r>
              <a:rPr lang="es-MX" b="1" dirty="0">
                <a:solidFill>
                  <a:schemeClr val="tx1"/>
                </a:solidFill>
                <a:latin typeface="Playfair Display" charset="0"/>
              </a:rPr>
              <a:t>POR LA </a:t>
            </a:r>
            <a:r>
              <a:rPr lang="es-MX" b="1" dirty="0" smtClean="0">
                <a:solidFill>
                  <a:schemeClr val="tx1"/>
                </a:solidFill>
                <a:latin typeface="Playfair Display" charset="0"/>
              </a:rPr>
              <a:t>OMS Y CONSIDERACIÓN DEL IMPACTO SOBRE LA SALUD </a:t>
            </a:r>
            <a:r>
              <a:rPr lang="es-MX" dirty="0" smtClean="0">
                <a:solidFill>
                  <a:schemeClr val="tx1"/>
                </a:solidFill>
                <a:latin typeface="Playfair Display" charset="0"/>
              </a:rPr>
              <a:t>de todo </a:t>
            </a:r>
            <a:r>
              <a:rPr lang="es-MX" b="1" dirty="0" smtClean="0">
                <a:solidFill>
                  <a:schemeClr val="tx1"/>
                </a:solidFill>
                <a:latin typeface="Playfair Display" charset="0"/>
              </a:rPr>
              <a:t>nuevo proyecto de desarrollo regional que la afecte, aunque sea mínimamente, </a:t>
            </a:r>
            <a:r>
              <a:rPr lang="es-MX" dirty="0" smtClean="0">
                <a:solidFill>
                  <a:schemeClr val="tx1"/>
                </a:solidFill>
                <a:latin typeface="Playfair Display" charset="0"/>
              </a:rPr>
              <a:t>con consulta </a:t>
            </a:r>
            <a:r>
              <a:rPr lang="es-MX" b="1" dirty="0" smtClean="0">
                <a:solidFill>
                  <a:schemeClr val="tx1"/>
                </a:solidFill>
                <a:latin typeface="Playfair Display" charset="0"/>
              </a:rPr>
              <a:t>oportuna </a:t>
            </a:r>
            <a:r>
              <a:rPr lang="es-MX" dirty="0" smtClean="0">
                <a:solidFill>
                  <a:schemeClr val="tx1"/>
                </a:solidFill>
                <a:latin typeface="Playfair Display" charset="0"/>
              </a:rPr>
              <a:t>a </a:t>
            </a:r>
            <a:r>
              <a:rPr lang="es-MX" b="1" dirty="0" smtClean="0">
                <a:solidFill>
                  <a:schemeClr val="tx1"/>
                </a:solidFill>
                <a:latin typeface="Playfair Display" charset="0"/>
              </a:rPr>
              <a:t>instancias independientes y expertas </a:t>
            </a:r>
            <a:r>
              <a:rPr lang="es-MX" dirty="0" smtClean="0">
                <a:solidFill>
                  <a:schemeClr val="tx1"/>
                </a:solidFill>
                <a:latin typeface="Playfair Display" charset="0"/>
              </a:rPr>
              <a:t>en los efectos de la contaminación sobre</a:t>
            </a:r>
            <a:r>
              <a:rPr lang="es-MX" b="1" dirty="0" smtClean="0">
                <a:solidFill>
                  <a:schemeClr val="tx1"/>
                </a:solidFill>
                <a:latin typeface="Playfair Display" charset="0"/>
              </a:rPr>
              <a:t> la salud </a:t>
            </a:r>
            <a:r>
              <a:rPr lang="es-MX" dirty="0" smtClean="0">
                <a:solidFill>
                  <a:schemeClr val="tx1"/>
                </a:solidFill>
                <a:latin typeface="Playfair Display" charset="0"/>
              </a:rPr>
              <a:t>humana y medioambiental (colegios profesionales, universidades estatales y ONG´s independientes, comunidades afectadas, etc.).</a:t>
            </a:r>
            <a:r>
              <a:rPr lang="es-MX" b="1" dirty="0">
                <a:solidFill>
                  <a:schemeClr val="tx1"/>
                </a:solidFill>
                <a:latin typeface="Playfair Display" charset="0"/>
              </a:rPr>
              <a:t> </a:t>
            </a:r>
            <a:endParaRPr lang="es-MX" dirty="0" smtClean="0">
              <a:solidFill>
                <a:schemeClr val="tx1"/>
              </a:solidFill>
              <a:latin typeface="Playfair Display" charset="0"/>
            </a:endParaRPr>
          </a:p>
          <a:p>
            <a:pPr marL="457200" indent="-457200" algn="just">
              <a:spcAft>
                <a:spcPts val="1200"/>
              </a:spcAft>
              <a:buFont typeface="+mj-lt"/>
              <a:buAutoNum type="arabicPeriod"/>
            </a:pPr>
            <a:r>
              <a:rPr lang="es-MX" b="1" dirty="0" smtClean="0">
                <a:latin typeface="Playfair Display" charset="0"/>
              </a:rPr>
              <a:t>EXIGIR QUE LOS PERMISOS A NUEVAS INDUSTRIAS SE CONDICIONEN AL CUMPLIMIENTO DE TALES NORMAS, suspendiendo incluso, si es preciso, </a:t>
            </a:r>
            <a:r>
              <a:rPr lang="es-ES" b="1" dirty="0" smtClean="0">
                <a:latin typeface="Playfair Display" charset="0"/>
              </a:rPr>
              <a:t>la </a:t>
            </a:r>
            <a:r>
              <a:rPr lang="es-ES" b="1" dirty="0">
                <a:latin typeface="Playfair Display" charset="0"/>
              </a:rPr>
              <a:t>instalación de nuevas fuentes que contribuyan a empeorar la situación actual de </a:t>
            </a:r>
            <a:r>
              <a:rPr lang="es-ES" b="1" dirty="0" smtClean="0">
                <a:latin typeface="Playfair Display" charset="0"/>
              </a:rPr>
              <a:t>saturación. Paralización</a:t>
            </a:r>
            <a:r>
              <a:rPr lang="es-ES" dirty="0" smtClean="0">
                <a:latin typeface="Playfair Display" charset="0"/>
              </a:rPr>
              <a:t> </a:t>
            </a:r>
            <a:r>
              <a:rPr lang="es-MX" b="1" dirty="0" smtClean="0">
                <a:solidFill>
                  <a:schemeClr val="tx1"/>
                </a:solidFill>
                <a:latin typeface="Playfair Display" charset="0"/>
              </a:rPr>
              <a:t>programada </a:t>
            </a:r>
            <a:r>
              <a:rPr lang="es-MX" dirty="0">
                <a:solidFill>
                  <a:schemeClr val="tx1"/>
                </a:solidFill>
                <a:latin typeface="Playfair Display" charset="0"/>
              </a:rPr>
              <a:t>de las plantas emisoras de </a:t>
            </a:r>
            <a:r>
              <a:rPr lang="es-MX" dirty="0" smtClean="0">
                <a:solidFill>
                  <a:schemeClr val="tx1"/>
                </a:solidFill>
                <a:latin typeface="Playfair Display" charset="0"/>
              </a:rPr>
              <a:t>contaminantes con más de 40 años</a:t>
            </a:r>
            <a:r>
              <a:rPr lang="es-MX" dirty="0">
                <a:solidFill>
                  <a:schemeClr val="tx1"/>
                </a:solidFill>
                <a:latin typeface="Playfair Display" charset="0"/>
              </a:rPr>
              <a:t>,</a:t>
            </a:r>
            <a:r>
              <a:rPr lang="es-MX" dirty="0" smtClean="0">
                <a:solidFill>
                  <a:schemeClr val="tx1"/>
                </a:solidFill>
                <a:latin typeface="Playfair Display" charset="0"/>
              </a:rPr>
              <a:t> </a:t>
            </a:r>
            <a:r>
              <a:rPr lang="es-MX" b="1" dirty="0">
                <a:solidFill>
                  <a:schemeClr val="tx1"/>
                </a:solidFill>
                <a:latin typeface="Playfair Display" charset="0"/>
              </a:rPr>
              <a:t>reconversión acelerada </a:t>
            </a:r>
            <a:r>
              <a:rPr lang="es-MX" dirty="0">
                <a:solidFill>
                  <a:schemeClr val="tx1"/>
                </a:solidFill>
                <a:latin typeface="Playfair Display" charset="0"/>
              </a:rPr>
              <a:t>de las plantas a energías no contaminantes, tal como lo están haciendo en sus países de origen (Ej. AES Gener</a:t>
            </a:r>
            <a:r>
              <a:rPr lang="es-MX" dirty="0" smtClean="0">
                <a:solidFill>
                  <a:schemeClr val="tx1"/>
                </a:solidFill>
                <a:latin typeface="Playfair Display" charset="0"/>
              </a:rPr>
              <a:t>) y </a:t>
            </a:r>
            <a:r>
              <a:rPr lang="es-MX" b="1" dirty="0" smtClean="0">
                <a:solidFill>
                  <a:schemeClr val="tx1"/>
                </a:solidFill>
                <a:latin typeface="Playfair Display" charset="0"/>
              </a:rPr>
              <a:t>descontaminación del suelo </a:t>
            </a:r>
            <a:r>
              <a:rPr lang="es-MX" dirty="0" smtClean="0">
                <a:solidFill>
                  <a:schemeClr val="tx1"/>
                </a:solidFill>
                <a:latin typeface="Playfair Display" charset="0"/>
              </a:rPr>
              <a:t>por partes iguales entre empresas y estado.</a:t>
            </a:r>
          </a:p>
          <a:p>
            <a:pPr marL="457200" indent="-457200" algn="just">
              <a:spcAft>
                <a:spcPts val="1200"/>
              </a:spcAft>
              <a:buFont typeface="+mj-lt"/>
              <a:buAutoNum type="arabicPeriod"/>
            </a:pPr>
            <a:r>
              <a:rPr lang="es-MX" b="1" dirty="0">
                <a:solidFill>
                  <a:schemeClr val="tx1"/>
                </a:solidFill>
                <a:latin typeface="Playfair Display" charset="0"/>
              </a:rPr>
              <a:t>ACTUALIZACIÓN TOXICOLÓGICA de toda la población expuesta, </a:t>
            </a:r>
            <a:r>
              <a:rPr lang="es-MX" dirty="0">
                <a:solidFill>
                  <a:schemeClr val="tx1"/>
                </a:solidFill>
                <a:latin typeface="Playfair Display" charset="0"/>
              </a:rPr>
              <a:t>(</a:t>
            </a:r>
            <a:r>
              <a:rPr lang="es-MX" b="1" dirty="0">
                <a:solidFill>
                  <a:schemeClr val="tx1"/>
                </a:solidFill>
                <a:latin typeface="Playfair Display" charset="0"/>
              </a:rPr>
              <a:t>seguimiento</a:t>
            </a:r>
            <a:r>
              <a:rPr lang="es-MX" dirty="0">
                <a:solidFill>
                  <a:schemeClr val="tx1"/>
                </a:solidFill>
                <a:latin typeface="Playfair Display" charset="0"/>
              </a:rPr>
              <a:t> de los datos de La Greda, por ej., etc.), con </a:t>
            </a:r>
            <a:r>
              <a:rPr lang="es-MX" b="1" dirty="0">
                <a:solidFill>
                  <a:schemeClr val="tx1"/>
                </a:solidFill>
                <a:latin typeface="Playfair Display" charset="0"/>
              </a:rPr>
              <a:t>delimitación y clausura </a:t>
            </a:r>
            <a:r>
              <a:rPr lang="es-MX" dirty="0">
                <a:solidFill>
                  <a:schemeClr val="tx1"/>
                </a:solidFill>
                <a:latin typeface="Playfair Display" charset="0"/>
              </a:rPr>
              <a:t>de los lugares contaminados y </a:t>
            </a:r>
            <a:r>
              <a:rPr lang="es-MX" b="1" dirty="0">
                <a:solidFill>
                  <a:schemeClr val="tx1"/>
                </a:solidFill>
                <a:latin typeface="Playfair Display" charset="0"/>
              </a:rPr>
              <a:t>prohibición</a:t>
            </a:r>
            <a:r>
              <a:rPr lang="es-MX" dirty="0">
                <a:solidFill>
                  <a:schemeClr val="tx1"/>
                </a:solidFill>
                <a:latin typeface="Playfair Display" charset="0"/>
              </a:rPr>
              <a:t> de su uso para todo fin hasta la </a:t>
            </a:r>
            <a:r>
              <a:rPr lang="es-MX" b="1" dirty="0">
                <a:solidFill>
                  <a:schemeClr val="tx1"/>
                </a:solidFill>
                <a:latin typeface="Playfair Display" charset="0"/>
              </a:rPr>
              <a:t>descontaminación</a:t>
            </a:r>
            <a:r>
              <a:rPr lang="es-MX" dirty="0">
                <a:solidFill>
                  <a:schemeClr val="tx1"/>
                </a:solidFill>
                <a:latin typeface="Playfair Display" charset="0"/>
              </a:rPr>
              <a:t> total del suelo e instalaciones.</a:t>
            </a:r>
          </a:p>
          <a:p>
            <a:pPr marL="457200" indent="-457200" algn="just">
              <a:spcAft>
                <a:spcPts val="1200"/>
              </a:spcAft>
              <a:buFont typeface="+mj-lt"/>
              <a:buAutoNum type="arabicPeriod"/>
            </a:pPr>
            <a:r>
              <a:rPr lang="es-MX" b="1" dirty="0" smtClean="0">
                <a:solidFill>
                  <a:schemeClr val="tx1"/>
                </a:solidFill>
                <a:latin typeface="Playfair Display" charset="0"/>
              </a:rPr>
              <a:t>Desarrollo de Planes de Descontaminación que realmente descontaminen </a:t>
            </a:r>
            <a:r>
              <a:rPr lang="es-MX" dirty="0" smtClean="0">
                <a:solidFill>
                  <a:schemeClr val="tx1"/>
                </a:solidFill>
                <a:latin typeface="Playfair Display" charset="0"/>
              </a:rPr>
              <a:t>la zona y obviamente, que eviten que se vuelva a contaminar. Eso implica lógicamente dar de baja y reemplazar las fuentes de contaminación obsoletas por ERNC y adecuar la Planta ENAMI Ventanas a estándares internacionales en cuanto a procedimientos.</a:t>
            </a:r>
            <a:endParaRPr lang="es-MX" b="1" dirty="0" smtClean="0">
              <a:solidFill>
                <a:schemeClr val="tx1"/>
              </a:solidFill>
              <a:latin typeface="Playfair Display" charset="0"/>
            </a:endParaRPr>
          </a:p>
          <a:p>
            <a:pPr marL="457200" indent="-457200" algn="just">
              <a:spcAft>
                <a:spcPts val="1200"/>
              </a:spcAft>
              <a:buFont typeface="+mj-lt"/>
              <a:buAutoNum type="arabicPeriod"/>
            </a:pPr>
            <a:endParaRPr lang="es-MX" sz="1600" dirty="0" smtClean="0">
              <a:solidFill>
                <a:schemeClr val="tx1"/>
              </a:solidFill>
              <a:latin typeface="Playfair Display" charset="0"/>
            </a:endParaRPr>
          </a:p>
          <a:p>
            <a:pPr marL="342900" lvl="0" indent="-342900" algn="just">
              <a:spcAft>
                <a:spcPts val="600"/>
              </a:spcAft>
              <a:buFont typeface="Wingdings" pitchFamily="2" charset="2"/>
              <a:buChar char="Ø"/>
            </a:pPr>
            <a:endParaRPr lang="es-ES" sz="2000" dirty="0" smtClean="0">
              <a:latin typeface="Playfair Display" charset="0"/>
            </a:endParaRPr>
          </a:p>
          <a:p>
            <a:pPr marL="342900" lvl="0" indent="-342900" algn="just">
              <a:buFont typeface="Wingdings" pitchFamily="2" charset="2"/>
              <a:buChar char="Ø"/>
            </a:pPr>
            <a:endParaRPr lang="es-ES_tradnl" sz="2000" dirty="0">
              <a:latin typeface="Playfair Display" charset="0"/>
            </a:endParaRPr>
          </a:p>
        </p:txBody>
      </p:sp>
    </p:spTree>
    <p:extLst>
      <p:ext uri="{BB962C8B-B14F-4D97-AF65-F5344CB8AC3E}">
        <p14:creationId xmlns:p14="http://schemas.microsoft.com/office/powerpoint/2010/main" val="12700887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20482" name="Picture 2" descr="http://www.diariodelaconstruccion.cl/wp-content/uploads/2017/12/REGION-DE-VALPARAISO-3-2.jpg"/>
          <p:cNvPicPr>
            <a:picLocks noChangeAspect="1" noChangeArrowheads="1"/>
          </p:cNvPicPr>
          <p:nvPr/>
        </p:nvPicPr>
        <p:blipFill rotWithShape="1">
          <a:blip r:embed="rId2">
            <a:extLst>
              <a:ext uri="{28A0092B-C50C-407E-A947-70E740481C1C}">
                <a14:useLocalDpi xmlns:a14="http://schemas.microsoft.com/office/drawing/2010/main" val="0"/>
              </a:ext>
            </a:extLst>
          </a:blip>
          <a:srcRect b="15894"/>
          <a:stretch/>
        </p:blipFill>
        <p:spPr bwMode="auto">
          <a:xfrm>
            <a:off x="-36510" y="-50380"/>
            <a:ext cx="9217024" cy="519388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ítulo 1"/>
          <p:cNvSpPr txBox="1">
            <a:spLocks/>
          </p:cNvSpPr>
          <p:nvPr/>
        </p:nvSpPr>
        <p:spPr>
          <a:xfrm>
            <a:off x="-36512" y="-72008"/>
            <a:ext cx="9217024" cy="5308054"/>
          </a:xfrm>
          <a:prstGeom prst="rect">
            <a:avLst/>
          </a:prstGeom>
          <a:solidFill>
            <a:schemeClr val="accent2">
              <a:lumMod val="20000"/>
              <a:lumOff val="80000"/>
              <a:alpha val="80000"/>
            </a:schemeClr>
          </a:solidFill>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s-CL" sz="2000" dirty="0" smtClean="0">
              <a:latin typeface="Playfair Display" charset="0"/>
            </a:endParaRPr>
          </a:p>
        </p:txBody>
      </p:sp>
      <p:sp>
        <p:nvSpPr>
          <p:cNvPr id="5" name="Título 1"/>
          <p:cNvSpPr txBox="1">
            <a:spLocks/>
          </p:cNvSpPr>
          <p:nvPr/>
        </p:nvSpPr>
        <p:spPr>
          <a:xfrm>
            <a:off x="323527" y="0"/>
            <a:ext cx="8568953" cy="5164038"/>
          </a:xfrm>
          <a:prstGeom prst="rect">
            <a:avLst/>
          </a:prstGeom>
          <a:noFill/>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CL" sz="3200" b="1" dirty="0" smtClean="0">
                <a:latin typeface="Playfair Display" charset="0"/>
              </a:rPr>
              <a:t>Sugerimos </a:t>
            </a:r>
          </a:p>
          <a:p>
            <a:pPr algn="ctr"/>
            <a:endParaRPr lang="es-ES_tradnl" sz="2000" b="1" dirty="0" smtClean="0">
              <a:latin typeface="Playfair Display" charset="0"/>
            </a:endParaRPr>
          </a:p>
          <a:p>
            <a:pPr marL="457200" indent="-457200" algn="just">
              <a:spcAft>
                <a:spcPts val="1200"/>
              </a:spcAft>
              <a:buFont typeface="+mj-lt"/>
              <a:buAutoNum type="arabicPeriod"/>
            </a:pPr>
            <a:r>
              <a:rPr lang="es-ES_tradnl" sz="1800" b="1" dirty="0" smtClean="0">
                <a:latin typeface="Playfair Display" charset="0"/>
              </a:rPr>
              <a:t>I</a:t>
            </a:r>
            <a:r>
              <a:rPr lang="es-ES" sz="1800" b="1" dirty="0" err="1" smtClean="0">
                <a:latin typeface="Playfair Display" charset="0"/>
              </a:rPr>
              <a:t>nstrumentos</a:t>
            </a:r>
            <a:r>
              <a:rPr lang="es-ES" sz="1800" b="1" dirty="0" smtClean="0">
                <a:latin typeface="Playfair Display" charset="0"/>
              </a:rPr>
              <a:t> de medición independientes, que entreguen resultados accesibles en tiempo real </a:t>
            </a:r>
            <a:r>
              <a:rPr lang="es-ES" sz="1800" dirty="0" smtClean="0">
                <a:latin typeface="Playfair Display" charset="0"/>
              </a:rPr>
              <a:t> </a:t>
            </a:r>
            <a:r>
              <a:rPr lang="es-ES" sz="1800" u="sng" dirty="0" smtClean="0">
                <a:latin typeface="Playfair Display" charset="0"/>
              </a:rPr>
              <a:t>incluyendo contaminación </a:t>
            </a:r>
            <a:r>
              <a:rPr lang="es-ES" sz="1800" u="sng" dirty="0">
                <a:latin typeface="Playfair Display" charset="0"/>
              </a:rPr>
              <a:t>ambiental </a:t>
            </a:r>
            <a:r>
              <a:rPr lang="es-ES" sz="1800" b="1" u="sng" dirty="0">
                <a:latin typeface="Playfair Display" charset="0"/>
              </a:rPr>
              <a:t>por V.O.C</a:t>
            </a:r>
            <a:r>
              <a:rPr lang="es-ES" sz="1800" b="1" dirty="0">
                <a:latin typeface="Playfair Display" charset="0"/>
              </a:rPr>
              <a:t>. (volátiles: BTX) </a:t>
            </a:r>
            <a:r>
              <a:rPr lang="es-ES" sz="1800" dirty="0">
                <a:latin typeface="Playfair Display" charset="0"/>
              </a:rPr>
              <a:t>en el corredor Concón </a:t>
            </a:r>
            <a:r>
              <a:rPr lang="mr-IN" sz="1800" dirty="0">
                <a:latin typeface="Playfair Display" charset="0"/>
              </a:rPr>
              <a:t>–</a:t>
            </a:r>
            <a:r>
              <a:rPr lang="es-ES" sz="1800" dirty="0">
                <a:latin typeface="Playfair Display" charset="0"/>
              </a:rPr>
              <a:t> Tabolango </a:t>
            </a:r>
            <a:r>
              <a:rPr lang="mr-IN" sz="1800" dirty="0">
                <a:latin typeface="Playfair Display" charset="0"/>
              </a:rPr>
              <a:t>–</a:t>
            </a:r>
            <a:r>
              <a:rPr lang="es-ES" sz="1800" dirty="0">
                <a:latin typeface="Playfair Display" charset="0"/>
              </a:rPr>
              <a:t> Quillota </a:t>
            </a:r>
            <a:r>
              <a:rPr lang="mr-IN" sz="1800" dirty="0">
                <a:latin typeface="Playfair Display" charset="0"/>
              </a:rPr>
              <a:t>–</a:t>
            </a:r>
            <a:r>
              <a:rPr lang="es-ES" sz="1800" dirty="0">
                <a:latin typeface="Playfair Display" charset="0"/>
              </a:rPr>
              <a:t> Aconcagua, y </a:t>
            </a:r>
            <a:r>
              <a:rPr lang="es-ES" sz="1800" b="1" dirty="0">
                <a:latin typeface="Playfair Display" charset="0"/>
              </a:rPr>
              <a:t>nuevos instrumentos </a:t>
            </a:r>
            <a:r>
              <a:rPr lang="es-ES" sz="1800" b="1" dirty="0" smtClean="0">
                <a:latin typeface="Playfair Display" charset="0"/>
              </a:rPr>
              <a:t>para metales pesados y </a:t>
            </a:r>
            <a:r>
              <a:rPr lang="es-ES" sz="1800" b="1" dirty="0" err="1" smtClean="0">
                <a:latin typeface="Playfair Display" charset="0"/>
              </a:rPr>
              <a:t>particulado</a:t>
            </a:r>
            <a:r>
              <a:rPr lang="es-ES" sz="1800" b="1" dirty="0" smtClean="0">
                <a:latin typeface="Playfair Display" charset="0"/>
              </a:rPr>
              <a:t> (pm10 y pm2,5) </a:t>
            </a:r>
            <a:r>
              <a:rPr lang="es-ES" sz="1800" dirty="0" smtClean="0">
                <a:latin typeface="Playfair Display" charset="0"/>
              </a:rPr>
              <a:t>en </a:t>
            </a:r>
            <a:r>
              <a:rPr lang="es-ES" sz="1800" dirty="0">
                <a:latin typeface="Playfair Display" charset="0"/>
              </a:rPr>
              <a:t>Quintero, </a:t>
            </a:r>
            <a:r>
              <a:rPr lang="es-ES" sz="1800" dirty="0" err="1">
                <a:latin typeface="Playfair Display" charset="0"/>
              </a:rPr>
              <a:t>Puchuncaví</a:t>
            </a:r>
            <a:r>
              <a:rPr lang="es-ES" sz="1800" dirty="0">
                <a:latin typeface="Playfair Display" charset="0"/>
              </a:rPr>
              <a:t>, Ventana y </a:t>
            </a:r>
            <a:r>
              <a:rPr lang="es-ES" sz="1800" dirty="0" smtClean="0">
                <a:latin typeface="Playfair Display" charset="0"/>
              </a:rPr>
              <a:t>Horcón </a:t>
            </a:r>
            <a:r>
              <a:rPr lang="es-ES" sz="1800" dirty="0">
                <a:latin typeface="Playfair Display" charset="0"/>
              </a:rPr>
              <a:t>por la costa, en Chagres y Nogales, por el </a:t>
            </a:r>
            <a:r>
              <a:rPr lang="es-ES" sz="1800" dirty="0" smtClean="0">
                <a:latin typeface="Playfair Display" charset="0"/>
              </a:rPr>
              <a:t>interior; </a:t>
            </a:r>
            <a:r>
              <a:rPr lang="es-ES" sz="1800" dirty="0">
                <a:latin typeface="Playfair Display" charset="0"/>
              </a:rPr>
              <a:t>en aire, suelo, mar, aguas superficiales y napas, cuya </a:t>
            </a:r>
            <a:r>
              <a:rPr lang="es-ES" sz="1800" b="1" dirty="0">
                <a:latin typeface="Playfair Display" charset="0"/>
              </a:rPr>
              <a:t>gestión, regulación, supervisión y control estén a cargo de organismos independientes </a:t>
            </a:r>
            <a:r>
              <a:rPr lang="es-ES" sz="1800" dirty="0">
                <a:latin typeface="Playfair Display" charset="0"/>
              </a:rPr>
              <a:t>de las partes interesadas, (actualmente, las propias empresas contaminantes son las mismas que los </a:t>
            </a:r>
            <a:r>
              <a:rPr lang="es-ES" sz="1800" dirty="0" smtClean="0">
                <a:latin typeface="Playfair Display" charset="0"/>
              </a:rPr>
              <a:t>gestionan)</a:t>
            </a:r>
            <a:r>
              <a:rPr lang="es-ES" sz="1800" dirty="0">
                <a:latin typeface="Playfair Display" charset="0"/>
              </a:rPr>
              <a:t>, con </a:t>
            </a:r>
            <a:r>
              <a:rPr lang="es-ES" sz="1800" b="1" dirty="0">
                <a:latin typeface="Playfair Display" charset="0"/>
              </a:rPr>
              <a:t>datos disponibles y publicados en tiempo real y de modo transparente </a:t>
            </a:r>
            <a:r>
              <a:rPr lang="es-ES" sz="1800" dirty="0">
                <a:latin typeface="Playfair Display" charset="0"/>
              </a:rPr>
              <a:t>al menos en </a:t>
            </a:r>
            <a:r>
              <a:rPr lang="es-ES" sz="1800" b="1" dirty="0">
                <a:latin typeface="Playfair Display" charset="0"/>
              </a:rPr>
              <a:t>dos sitios web </a:t>
            </a:r>
            <a:r>
              <a:rPr lang="es-ES" sz="1800" dirty="0">
                <a:latin typeface="Playfair Display" charset="0"/>
              </a:rPr>
              <a:t>de control independiente. Ello, con el fin  </a:t>
            </a:r>
            <a:r>
              <a:rPr lang="es-ES" sz="1800" dirty="0" smtClean="0">
                <a:latin typeface="Playfair Display" charset="0"/>
              </a:rPr>
              <a:t>inmediato </a:t>
            </a:r>
            <a:r>
              <a:rPr lang="es-ES" sz="1800" dirty="0">
                <a:latin typeface="Playfair Display" charset="0"/>
              </a:rPr>
              <a:t>de </a:t>
            </a:r>
            <a:r>
              <a:rPr lang="es-MX" sz="1800" dirty="0">
                <a:latin typeface="Playfair Display" charset="0"/>
              </a:rPr>
              <a:t>instalar </a:t>
            </a:r>
            <a:r>
              <a:rPr lang="es-MX" sz="1800" b="1" dirty="0" smtClean="0">
                <a:latin typeface="Playfair Display" charset="0"/>
              </a:rPr>
              <a:t>planes </a:t>
            </a:r>
            <a:r>
              <a:rPr lang="es-MX" sz="1800" b="1" dirty="0">
                <a:latin typeface="Playfair Display" charset="0"/>
              </a:rPr>
              <a:t>de manejo de episodios cr</a:t>
            </a:r>
            <a:r>
              <a:rPr lang="es-ES" sz="1800" b="1" dirty="0" err="1">
                <a:latin typeface="Playfair Display" charset="0"/>
              </a:rPr>
              <a:t>íticos</a:t>
            </a:r>
            <a:r>
              <a:rPr lang="es-ES" sz="1800" dirty="0">
                <a:latin typeface="Playfair Display" charset="0"/>
              </a:rPr>
              <a:t> frente a situaciones de pre-emergencia y emergencia, lo que implica contar </a:t>
            </a:r>
            <a:r>
              <a:rPr lang="es-ES" sz="1800" dirty="0" smtClean="0">
                <a:latin typeface="Playfair Display" charset="0"/>
              </a:rPr>
              <a:t>con tales datos.</a:t>
            </a:r>
            <a:endParaRPr lang="es-ES" sz="1800" dirty="0">
              <a:latin typeface="Playfair Display" charset="0"/>
            </a:endParaRPr>
          </a:p>
          <a:p>
            <a:pPr algn="just">
              <a:spcAft>
                <a:spcPts val="1200"/>
              </a:spcAft>
            </a:pPr>
            <a:endParaRPr lang="es-MX" sz="2000" dirty="0" smtClean="0">
              <a:solidFill>
                <a:schemeClr val="tx1"/>
              </a:solidFill>
              <a:latin typeface="Playfair Display" charset="0"/>
            </a:endParaRPr>
          </a:p>
          <a:p>
            <a:pPr marL="342900" indent="-342900" algn="just">
              <a:spcAft>
                <a:spcPts val="600"/>
              </a:spcAft>
              <a:buFont typeface="Wingdings" pitchFamily="2" charset="2"/>
              <a:buChar char="Ø"/>
            </a:pPr>
            <a:endParaRPr lang="es-MX" sz="2000" dirty="0">
              <a:solidFill>
                <a:schemeClr val="tx1"/>
              </a:solidFill>
              <a:latin typeface="Playfair Display" charset="0"/>
            </a:endParaRPr>
          </a:p>
          <a:p>
            <a:pPr marL="342900" lvl="0" indent="-342900" algn="just">
              <a:spcAft>
                <a:spcPts val="600"/>
              </a:spcAft>
              <a:buFont typeface="Wingdings" pitchFamily="2" charset="2"/>
              <a:buChar char="Ø"/>
            </a:pPr>
            <a:endParaRPr lang="es-ES" sz="2000" dirty="0" smtClean="0">
              <a:latin typeface="Playfair Display" charset="0"/>
            </a:endParaRPr>
          </a:p>
          <a:p>
            <a:pPr marL="342900" lvl="0" indent="-342900" algn="just">
              <a:spcAft>
                <a:spcPts val="600"/>
              </a:spcAft>
              <a:buFont typeface="Wingdings" pitchFamily="2" charset="2"/>
              <a:buChar char="Ø"/>
            </a:pPr>
            <a:endParaRPr lang="es-ES" sz="2000" dirty="0" smtClean="0">
              <a:latin typeface="Playfair Display" charset="0"/>
            </a:endParaRPr>
          </a:p>
          <a:p>
            <a:pPr marL="342900" lvl="0" indent="-342900" algn="just">
              <a:buFont typeface="Wingdings" pitchFamily="2" charset="2"/>
              <a:buChar char="Ø"/>
            </a:pPr>
            <a:endParaRPr lang="es-ES_tradnl" sz="2000" dirty="0">
              <a:latin typeface="Playfair Display" charset="0"/>
            </a:endParaRPr>
          </a:p>
        </p:txBody>
      </p:sp>
    </p:spTree>
    <p:extLst>
      <p:ext uri="{BB962C8B-B14F-4D97-AF65-F5344CB8AC3E}">
        <p14:creationId xmlns:p14="http://schemas.microsoft.com/office/powerpoint/2010/main" val="5662215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20482" name="Picture 2" descr="http://www.diariodelaconstruccion.cl/wp-content/uploads/2017/12/REGION-DE-VALPARAISO-3-2.jpg"/>
          <p:cNvPicPr>
            <a:picLocks noChangeAspect="1" noChangeArrowheads="1"/>
          </p:cNvPicPr>
          <p:nvPr/>
        </p:nvPicPr>
        <p:blipFill rotWithShape="1">
          <a:blip r:embed="rId2">
            <a:extLst>
              <a:ext uri="{28A0092B-C50C-407E-A947-70E740481C1C}">
                <a14:useLocalDpi xmlns:a14="http://schemas.microsoft.com/office/drawing/2010/main" val="0"/>
              </a:ext>
            </a:extLst>
          </a:blip>
          <a:srcRect b="15894"/>
          <a:stretch/>
        </p:blipFill>
        <p:spPr bwMode="auto">
          <a:xfrm>
            <a:off x="-36510" y="-50380"/>
            <a:ext cx="9217024" cy="519388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ítulo 1"/>
          <p:cNvSpPr txBox="1">
            <a:spLocks/>
          </p:cNvSpPr>
          <p:nvPr/>
        </p:nvSpPr>
        <p:spPr>
          <a:xfrm>
            <a:off x="-36512" y="-72008"/>
            <a:ext cx="9217024" cy="5308054"/>
          </a:xfrm>
          <a:prstGeom prst="rect">
            <a:avLst/>
          </a:prstGeom>
          <a:solidFill>
            <a:schemeClr val="accent2">
              <a:lumMod val="20000"/>
              <a:lumOff val="80000"/>
              <a:alpha val="80000"/>
            </a:schemeClr>
          </a:solidFill>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s-CL" sz="2000" dirty="0" smtClean="0">
              <a:latin typeface="Playfair Display" charset="0"/>
            </a:endParaRPr>
          </a:p>
        </p:txBody>
      </p:sp>
      <p:sp>
        <p:nvSpPr>
          <p:cNvPr id="5" name="Título 1"/>
          <p:cNvSpPr txBox="1">
            <a:spLocks/>
          </p:cNvSpPr>
          <p:nvPr/>
        </p:nvSpPr>
        <p:spPr>
          <a:xfrm>
            <a:off x="323527" y="0"/>
            <a:ext cx="8568953" cy="5164038"/>
          </a:xfrm>
          <a:prstGeom prst="rect">
            <a:avLst/>
          </a:prstGeom>
          <a:noFill/>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CL" sz="3200" b="1" dirty="0" smtClean="0">
                <a:latin typeface="Playfair Display" charset="0"/>
              </a:rPr>
              <a:t>Sugerimos:</a:t>
            </a:r>
          </a:p>
          <a:p>
            <a:pPr algn="ctr"/>
            <a:endParaRPr lang="es-ES_tradnl" sz="2000" b="1" dirty="0" smtClean="0">
              <a:latin typeface="Playfair Display" charset="0"/>
            </a:endParaRPr>
          </a:p>
          <a:p>
            <a:pPr marL="457200" indent="-457200" algn="just">
              <a:spcAft>
                <a:spcPts val="1200"/>
              </a:spcAft>
              <a:buFont typeface="+mj-lt"/>
              <a:buAutoNum type="arabicPeriod" startAt="2"/>
            </a:pPr>
            <a:r>
              <a:rPr lang="es-MX" sz="1800" b="1" dirty="0">
                <a:solidFill>
                  <a:schemeClr val="tx1"/>
                </a:solidFill>
                <a:latin typeface="Playfair Display" charset="0"/>
              </a:rPr>
              <a:t>ASIGNACIÓN DE FONDOS </a:t>
            </a:r>
            <a:r>
              <a:rPr lang="es-MX" sz="1800" dirty="0" smtClean="0">
                <a:solidFill>
                  <a:schemeClr val="tx1"/>
                </a:solidFill>
                <a:latin typeface="Playfair Display" charset="0"/>
              </a:rPr>
              <a:t>para proyectos </a:t>
            </a:r>
            <a:r>
              <a:rPr lang="es-MX" sz="1800" dirty="0">
                <a:solidFill>
                  <a:schemeClr val="tx1"/>
                </a:solidFill>
                <a:latin typeface="Playfair Display" charset="0"/>
              </a:rPr>
              <a:t>hecho por organismos </a:t>
            </a:r>
            <a:r>
              <a:rPr lang="es-MX" sz="1800" dirty="0" smtClean="0">
                <a:solidFill>
                  <a:schemeClr val="tx1"/>
                </a:solidFill>
                <a:latin typeface="Playfair Display" charset="0"/>
              </a:rPr>
              <a:t>independientes predominantemente regionales, </a:t>
            </a:r>
            <a:r>
              <a:rPr lang="es-MX" sz="1800" dirty="0">
                <a:solidFill>
                  <a:schemeClr val="tx1"/>
                </a:solidFill>
                <a:latin typeface="Playfair Display" charset="0"/>
              </a:rPr>
              <a:t>como puede ser la U. De Valparaíso, que establezca un </a:t>
            </a:r>
            <a:r>
              <a:rPr lang="es-MX" sz="1800" b="1" dirty="0">
                <a:solidFill>
                  <a:schemeClr val="tx1"/>
                </a:solidFill>
                <a:latin typeface="Playfair Display" charset="0"/>
              </a:rPr>
              <a:t>catastro de los casos actuales de cáncer, alteraciones endocrinas, etc.,</a:t>
            </a:r>
            <a:r>
              <a:rPr lang="es-MX" sz="1800" dirty="0">
                <a:solidFill>
                  <a:schemeClr val="tx1"/>
                </a:solidFill>
                <a:latin typeface="Playfair Display" charset="0"/>
              </a:rPr>
              <a:t> </a:t>
            </a:r>
            <a:r>
              <a:rPr lang="es-MX" sz="1800" b="1" dirty="0">
                <a:solidFill>
                  <a:schemeClr val="tx1"/>
                </a:solidFill>
                <a:latin typeface="Playfair Display" charset="0"/>
              </a:rPr>
              <a:t>epidemiológicamente válido </a:t>
            </a:r>
            <a:r>
              <a:rPr lang="es-MX" sz="1800" dirty="0">
                <a:solidFill>
                  <a:schemeClr val="tx1"/>
                </a:solidFill>
                <a:latin typeface="Playfair Display" charset="0"/>
              </a:rPr>
              <a:t>en la zona de Concón </a:t>
            </a:r>
            <a:r>
              <a:rPr lang="mr-IN" sz="1800" dirty="0">
                <a:solidFill>
                  <a:schemeClr val="tx1"/>
                </a:solidFill>
                <a:latin typeface="Playfair Display" charset="0"/>
              </a:rPr>
              <a:t>–</a:t>
            </a:r>
            <a:r>
              <a:rPr lang="es-MX" sz="1800" dirty="0">
                <a:solidFill>
                  <a:schemeClr val="tx1"/>
                </a:solidFill>
                <a:latin typeface="Playfair Display" charset="0"/>
              </a:rPr>
              <a:t> Puchuncaví a repetirse anualmente.</a:t>
            </a:r>
          </a:p>
          <a:p>
            <a:pPr marL="457200" indent="-457200" algn="just">
              <a:spcAft>
                <a:spcPts val="1200"/>
              </a:spcAft>
              <a:buFont typeface="+mj-lt"/>
              <a:buAutoNum type="arabicPeriod" startAt="2"/>
            </a:pPr>
            <a:r>
              <a:rPr lang="es-MX" sz="1800" b="1" dirty="0" smtClean="0">
                <a:solidFill>
                  <a:schemeClr val="tx1"/>
                </a:solidFill>
                <a:latin typeface="Playfair Display" charset="0"/>
              </a:rPr>
              <a:t>GESTIÓN DE DINEROS FISCALES </a:t>
            </a:r>
            <a:r>
              <a:rPr lang="es-MX" sz="1800" dirty="0" smtClean="0">
                <a:solidFill>
                  <a:schemeClr val="tx1"/>
                </a:solidFill>
                <a:latin typeface="Playfair Display" charset="0"/>
              </a:rPr>
              <a:t>con reasig</a:t>
            </a:r>
            <a:r>
              <a:rPr lang="es-MX" sz="1800" dirty="0">
                <a:solidFill>
                  <a:schemeClr val="tx1"/>
                </a:solidFill>
                <a:latin typeface="Playfair Display" charset="0"/>
              </a:rPr>
              <a:t>nación</a:t>
            </a:r>
            <a:r>
              <a:rPr lang="es-MX" sz="1800" dirty="0" smtClean="0">
                <a:solidFill>
                  <a:schemeClr val="tx1"/>
                </a:solidFill>
                <a:latin typeface="Playfair Display" charset="0"/>
              </a:rPr>
              <a:t> a </a:t>
            </a:r>
            <a:r>
              <a:rPr lang="es-MX" sz="1800" b="1" dirty="0" smtClean="0">
                <a:solidFill>
                  <a:schemeClr val="tx1"/>
                </a:solidFill>
                <a:latin typeface="Playfair Display" charset="0"/>
              </a:rPr>
              <a:t>educación ambiental</a:t>
            </a:r>
            <a:r>
              <a:rPr lang="es-MX" sz="1800" dirty="0" smtClean="0">
                <a:solidFill>
                  <a:schemeClr val="tx1"/>
                </a:solidFill>
                <a:latin typeface="Playfair Display" charset="0"/>
              </a:rPr>
              <a:t>, </a:t>
            </a:r>
            <a:r>
              <a:rPr lang="es-MX" sz="1800" b="1" dirty="0" smtClean="0">
                <a:solidFill>
                  <a:schemeClr val="tx1"/>
                </a:solidFill>
                <a:latin typeface="Playfair Display" charset="0"/>
              </a:rPr>
              <a:t>recuperación</a:t>
            </a:r>
            <a:r>
              <a:rPr lang="es-MX" sz="1800" dirty="0" smtClean="0">
                <a:solidFill>
                  <a:schemeClr val="tx1"/>
                </a:solidFill>
                <a:latin typeface="Playfair Display" charset="0"/>
              </a:rPr>
              <a:t> </a:t>
            </a:r>
            <a:r>
              <a:rPr lang="es-MX" sz="1800" dirty="0">
                <a:solidFill>
                  <a:schemeClr val="tx1"/>
                </a:solidFill>
                <a:latin typeface="Playfair Display" charset="0"/>
              </a:rPr>
              <a:t>y </a:t>
            </a:r>
            <a:r>
              <a:rPr lang="es-MX" sz="1800" b="1" dirty="0">
                <a:solidFill>
                  <a:schemeClr val="tx1"/>
                </a:solidFill>
                <a:latin typeface="Playfair Display" charset="0"/>
              </a:rPr>
              <a:t>descontaminación</a:t>
            </a:r>
            <a:r>
              <a:rPr lang="es-MX" sz="1800" dirty="0">
                <a:solidFill>
                  <a:schemeClr val="tx1"/>
                </a:solidFill>
                <a:latin typeface="Playfair Display" charset="0"/>
              </a:rPr>
              <a:t> del daño </a:t>
            </a:r>
            <a:r>
              <a:rPr lang="es-MX" sz="1800" dirty="0" smtClean="0">
                <a:solidFill>
                  <a:schemeClr val="tx1"/>
                </a:solidFill>
                <a:latin typeface="Playfair Display" charset="0"/>
              </a:rPr>
              <a:t>de cinco décadas. </a:t>
            </a:r>
          </a:p>
          <a:p>
            <a:pPr marL="457200" indent="-457200" algn="just">
              <a:spcAft>
                <a:spcPts val="1200"/>
              </a:spcAft>
              <a:buFont typeface="+mj-lt"/>
              <a:buAutoNum type="arabicPeriod" startAt="2"/>
            </a:pPr>
            <a:r>
              <a:rPr lang="es-MX" sz="1800" b="1" dirty="0" smtClean="0">
                <a:solidFill>
                  <a:schemeClr val="tx1"/>
                </a:solidFill>
                <a:latin typeface="Playfair Display" charset="0"/>
              </a:rPr>
              <a:t>TOMAR RAZÓN DE LA CO-RESPONSABILIDAD</a:t>
            </a:r>
            <a:r>
              <a:rPr lang="es-MX" sz="1800" dirty="0" smtClean="0">
                <a:solidFill>
                  <a:schemeClr val="tx1"/>
                </a:solidFill>
                <a:latin typeface="Playfair Display" charset="0"/>
              </a:rPr>
              <a:t> de las autoridades en la situación actual de </a:t>
            </a:r>
            <a:r>
              <a:rPr lang="es-MX" sz="1800" dirty="0">
                <a:solidFill>
                  <a:schemeClr val="tx1"/>
                </a:solidFill>
                <a:latin typeface="Playfair Display" charset="0"/>
              </a:rPr>
              <a:t>incapacidad del Estado de cumplir con la obligación constitucional de respetar, proteger y garantizar el derecho a la salud de los habitantes de nuestra Región de Valparaíso. </a:t>
            </a:r>
          </a:p>
          <a:p>
            <a:pPr marL="342900" indent="-342900" algn="just">
              <a:spcAft>
                <a:spcPts val="600"/>
              </a:spcAft>
              <a:buFont typeface="Wingdings" pitchFamily="2" charset="2"/>
              <a:buChar char="Ø"/>
            </a:pPr>
            <a:endParaRPr lang="es-MX" sz="2000" dirty="0" smtClean="0">
              <a:solidFill>
                <a:schemeClr val="tx1"/>
              </a:solidFill>
              <a:latin typeface="Playfair Display" charset="0"/>
            </a:endParaRPr>
          </a:p>
          <a:p>
            <a:pPr marL="342900" indent="-342900" algn="just">
              <a:spcAft>
                <a:spcPts val="600"/>
              </a:spcAft>
              <a:buFont typeface="Wingdings" pitchFamily="2" charset="2"/>
              <a:buChar char="Ø"/>
            </a:pPr>
            <a:endParaRPr lang="es-MX" sz="2000" dirty="0">
              <a:solidFill>
                <a:schemeClr val="tx1"/>
              </a:solidFill>
              <a:latin typeface="Playfair Display" charset="0"/>
            </a:endParaRPr>
          </a:p>
          <a:p>
            <a:pPr marL="342900" lvl="0" indent="-342900" algn="just">
              <a:spcAft>
                <a:spcPts val="600"/>
              </a:spcAft>
              <a:buFont typeface="Wingdings" pitchFamily="2" charset="2"/>
              <a:buChar char="Ø"/>
            </a:pPr>
            <a:endParaRPr lang="es-ES" sz="2000" dirty="0" smtClean="0">
              <a:latin typeface="Playfair Display" charset="0"/>
            </a:endParaRPr>
          </a:p>
          <a:p>
            <a:pPr marL="342900" lvl="0" indent="-342900" algn="just">
              <a:spcAft>
                <a:spcPts val="600"/>
              </a:spcAft>
              <a:buFont typeface="Wingdings" pitchFamily="2" charset="2"/>
              <a:buChar char="Ø"/>
            </a:pPr>
            <a:endParaRPr lang="es-ES" sz="2000" dirty="0" smtClean="0">
              <a:latin typeface="Playfair Display" charset="0"/>
            </a:endParaRPr>
          </a:p>
          <a:p>
            <a:pPr marL="342900" lvl="0" indent="-342900" algn="just">
              <a:buFont typeface="Wingdings" pitchFamily="2" charset="2"/>
              <a:buChar char="Ø"/>
            </a:pPr>
            <a:endParaRPr lang="es-ES_tradnl" sz="2000" dirty="0">
              <a:latin typeface="Playfair Display" charset="0"/>
            </a:endParaRPr>
          </a:p>
        </p:txBody>
      </p:sp>
    </p:spTree>
    <p:extLst>
      <p:ext uri="{BB962C8B-B14F-4D97-AF65-F5344CB8AC3E}">
        <p14:creationId xmlns:p14="http://schemas.microsoft.com/office/powerpoint/2010/main" val="27854486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80512" cy="4227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4" name="Marcador de contenido 3"/>
          <p:cNvPicPr>
            <a:picLocks noChangeAspect="1"/>
          </p:cNvPicPr>
          <p:nvPr/>
        </p:nvPicPr>
        <p:blipFill rotWithShape="1">
          <a:blip r:embed="rId2">
            <a:extLst>
              <a:ext uri="{28A0092B-C50C-407E-A947-70E740481C1C}">
                <a14:useLocalDpi xmlns:a14="http://schemas.microsoft.com/office/drawing/2010/main" val="0"/>
              </a:ext>
            </a:extLst>
          </a:blip>
          <a:srcRect l="31519" b="27763"/>
          <a:stretch/>
        </p:blipFill>
        <p:spPr>
          <a:xfrm>
            <a:off x="270222" y="0"/>
            <a:ext cx="8262218" cy="4012880"/>
          </a:xfrm>
          <a:prstGeom prst="rect">
            <a:avLst/>
          </a:prstGeom>
        </p:spPr>
      </p:pic>
      <p:pic>
        <p:nvPicPr>
          <p:cNvPr id="5" name="Marcador de contenido 3"/>
          <p:cNvPicPr>
            <a:picLocks noChangeAspect="1"/>
          </p:cNvPicPr>
          <p:nvPr/>
        </p:nvPicPr>
        <p:blipFill rotWithShape="1">
          <a:blip r:embed="rId2">
            <a:extLst>
              <a:ext uri="{28A0092B-C50C-407E-A947-70E740481C1C}">
                <a14:useLocalDpi xmlns:a14="http://schemas.microsoft.com/office/drawing/2010/main" val="0"/>
              </a:ext>
            </a:extLst>
          </a:blip>
          <a:srcRect l="31519" t="78573"/>
          <a:stretch/>
        </p:blipFill>
        <p:spPr>
          <a:xfrm>
            <a:off x="0" y="4079103"/>
            <a:ext cx="7039265" cy="1102351"/>
          </a:xfrm>
          <a:prstGeom prst="rect">
            <a:avLst/>
          </a:prstGeom>
        </p:spPr>
      </p:pic>
      <p:pic>
        <p:nvPicPr>
          <p:cNvPr id="7" name="Marcador de contenido 3"/>
          <p:cNvPicPr>
            <a:picLocks noChangeAspect="1"/>
          </p:cNvPicPr>
          <p:nvPr/>
        </p:nvPicPr>
        <p:blipFill rotWithShape="1">
          <a:blip r:embed="rId2">
            <a:extLst>
              <a:ext uri="{28A0092B-C50C-407E-A947-70E740481C1C}">
                <a14:useLocalDpi xmlns:a14="http://schemas.microsoft.com/office/drawing/2010/main" val="0"/>
              </a:ext>
            </a:extLst>
          </a:blip>
          <a:srcRect l="66228" t="78573" r="18749"/>
          <a:stretch/>
        </p:blipFill>
        <p:spPr>
          <a:xfrm>
            <a:off x="5228645" y="4133695"/>
            <a:ext cx="1678675" cy="1009805"/>
          </a:xfrm>
          <a:prstGeom prst="rect">
            <a:avLst/>
          </a:prstGeom>
        </p:spPr>
      </p:pic>
      <p:pic>
        <p:nvPicPr>
          <p:cNvPr id="6" name="Marcador de contenido 3"/>
          <p:cNvPicPr>
            <a:picLocks noChangeAspect="1"/>
          </p:cNvPicPr>
          <p:nvPr/>
        </p:nvPicPr>
        <p:blipFill rotWithShape="1">
          <a:blip r:embed="rId2">
            <a:extLst>
              <a:ext uri="{28A0092B-C50C-407E-A947-70E740481C1C}">
                <a14:useLocalDpi xmlns:a14="http://schemas.microsoft.com/office/drawing/2010/main" val="0"/>
              </a:ext>
            </a:extLst>
          </a:blip>
          <a:srcRect l="81611" t="78573"/>
          <a:stretch/>
        </p:blipFill>
        <p:spPr>
          <a:xfrm>
            <a:off x="3885390" y="4120047"/>
            <a:ext cx="2054762" cy="1023453"/>
          </a:xfrm>
          <a:prstGeom prst="rect">
            <a:avLst/>
          </a:prstGeom>
        </p:spPr>
      </p:pic>
      <p:pic>
        <p:nvPicPr>
          <p:cNvPr id="2" name="Marcador de contenido 3"/>
          <p:cNvPicPr>
            <a:picLocks noChangeAspect="1"/>
          </p:cNvPicPr>
          <p:nvPr/>
        </p:nvPicPr>
        <p:blipFill rotWithShape="1">
          <a:blip r:embed="rId2">
            <a:extLst>
              <a:ext uri="{28A0092B-C50C-407E-A947-70E740481C1C}">
                <a14:useLocalDpi xmlns:a14="http://schemas.microsoft.com/office/drawing/2010/main" val="0"/>
              </a:ext>
            </a:extLst>
          </a:blip>
          <a:srcRect l="4501" t="78937" r="75829"/>
          <a:stretch/>
        </p:blipFill>
        <p:spPr>
          <a:xfrm>
            <a:off x="6983222" y="4080681"/>
            <a:ext cx="2197290" cy="1062819"/>
          </a:xfrm>
          <a:prstGeom prst="rect">
            <a:avLst/>
          </a:prstGeom>
        </p:spPr>
      </p:pic>
    </p:spTree>
    <p:extLst>
      <p:ext uri="{BB962C8B-B14F-4D97-AF65-F5344CB8AC3E}">
        <p14:creationId xmlns:p14="http://schemas.microsoft.com/office/powerpoint/2010/main" val="10587119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72750" y="354902"/>
            <a:ext cx="6598500" cy="857400"/>
          </a:xfrm>
        </p:spPr>
        <p:txBody>
          <a:bodyPr/>
          <a:lstStyle/>
          <a:p>
            <a:r>
              <a:rPr lang="es-CL" sz="4000" dirty="0" smtClean="0"/>
              <a:t>Bibliografía</a:t>
            </a:r>
            <a:endParaRPr lang="es-ES_tradnl" sz="4000" dirty="0"/>
          </a:p>
        </p:txBody>
      </p:sp>
      <p:sp>
        <p:nvSpPr>
          <p:cNvPr id="5" name="4 CuadroTexto"/>
          <p:cNvSpPr txBox="1"/>
          <p:nvPr/>
        </p:nvSpPr>
        <p:spPr>
          <a:xfrm>
            <a:off x="107505" y="1275607"/>
            <a:ext cx="9036496" cy="4093428"/>
          </a:xfrm>
          <a:prstGeom prst="rect">
            <a:avLst/>
          </a:prstGeom>
          <a:noFill/>
        </p:spPr>
        <p:txBody>
          <a:bodyPr wrap="square" rtlCol="0">
            <a:spAutoFit/>
          </a:bodyPr>
          <a:lstStyle/>
          <a:p>
            <a:pPr marL="285750" indent="-285750">
              <a:buClr>
                <a:schemeClr val="bg1"/>
              </a:buClr>
              <a:buFont typeface="+mj-lt"/>
              <a:buAutoNum type="arabicPeriod"/>
            </a:pPr>
            <a:r>
              <a:rPr lang="es-MX" sz="1200" dirty="0">
                <a:solidFill>
                  <a:schemeClr val="bg1"/>
                </a:solidFill>
                <a:latin typeface="Playfair Display" charset="0"/>
              </a:rPr>
              <a:t>T</a:t>
            </a:r>
            <a:r>
              <a:rPr lang="en-US" sz="1200" dirty="0" smtClean="0">
                <a:solidFill>
                  <a:schemeClr val="bg1"/>
                </a:solidFill>
                <a:latin typeface="Playfair Display" charset="0"/>
              </a:rPr>
              <a:t>he </a:t>
            </a:r>
            <a:r>
              <a:rPr lang="en-US" sz="1200" dirty="0">
                <a:solidFill>
                  <a:schemeClr val="bg1"/>
                </a:solidFill>
                <a:latin typeface="Playfair Display" charset="0"/>
              </a:rPr>
              <a:t>Global Alliance on Health and Pollution (GAHP) formed in 2012 by Pure Earth, the World Bank, UNEP, UNDP, UNIDO, Asian Development Bank, the European Commission, Ministries of Environment and Health of many low- and middle-income countries to address pollution and health </a:t>
            </a:r>
            <a:r>
              <a:rPr lang="en-US" sz="1200" dirty="0" err="1">
                <a:solidFill>
                  <a:schemeClr val="bg1"/>
                </a:solidFill>
                <a:latin typeface="Playfair Display" charset="0"/>
              </a:rPr>
              <a:t>atscale</a:t>
            </a:r>
            <a:r>
              <a:rPr lang="en-US" sz="1200" dirty="0">
                <a:solidFill>
                  <a:schemeClr val="bg1"/>
                </a:solidFill>
                <a:latin typeface="Playfair Display" charset="0"/>
              </a:rPr>
              <a:t>. Visit the web site </a:t>
            </a:r>
            <a:r>
              <a:rPr lang="en-US" sz="1200" dirty="0">
                <a:solidFill>
                  <a:srgbClr val="FFFFFF"/>
                </a:solidFill>
                <a:latin typeface="Playfair Display" charset="0"/>
                <a:hlinkClick r:id="rId2"/>
              </a:rPr>
              <a:t>http://gahp.net</a:t>
            </a:r>
            <a:r>
              <a:rPr lang="en-US" sz="1200" dirty="0" smtClean="0">
                <a:solidFill>
                  <a:srgbClr val="FFFFFF"/>
                </a:solidFill>
                <a:latin typeface="Playfair Display" charset="0"/>
                <a:hlinkClick r:id="rId2"/>
              </a:rPr>
              <a:t>/</a:t>
            </a:r>
            <a:endParaRPr lang="en-US" sz="1200" dirty="0" smtClean="0">
              <a:solidFill>
                <a:srgbClr val="FFFFFF"/>
              </a:solidFill>
              <a:latin typeface="Playfair Display" charset="0"/>
            </a:endParaRPr>
          </a:p>
          <a:p>
            <a:pPr marL="285750" indent="-285750">
              <a:buClr>
                <a:schemeClr val="bg1"/>
              </a:buClr>
              <a:buFont typeface="+mj-lt"/>
              <a:buAutoNum type="arabicPeriod"/>
            </a:pPr>
            <a:r>
              <a:rPr lang="en-US" sz="1200" dirty="0">
                <a:solidFill>
                  <a:srgbClr val="FFFFFF"/>
                </a:solidFill>
                <a:hlinkClick r:id="rId3"/>
              </a:rPr>
              <a:t>http://www.paho.org/chi/index.php?option=com_content&amp;view=article&amp;id=174:cancer&amp;Itemid=</a:t>
            </a:r>
            <a:r>
              <a:rPr lang="en-US" sz="1200" dirty="0" smtClean="0">
                <a:solidFill>
                  <a:srgbClr val="FFFFFF"/>
                </a:solidFill>
                <a:hlinkClick r:id="rId3"/>
              </a:rPr>
              <a:t>1005</a:t>
            </a:r>
            <a:endParaRPr lang="es-ES_tradnl" sz="1200" dirty="0">
              <a:solidFill>
                <a:srgbClr val="FFFFFF"/>
              </a:solidFill>
            </a:endParaRPr>
          </a:p>
          <a:p>
            <a:pPr marL="285750" indent="-285750">
              <a:buClr>
                <a:schemeClr val="bg1"/>
              </a:buClr>
              <a:buFont typeface="+mj-lt"/>
              <a:buAutoNum type="arabicPeriod"/>
            </a:pPr>
            <a:r>
              <a:rPr lang="en-US" sz="1200" dirty="0" smtClean="0">
                <a:solidFill>
                  <a:schemeClr val="bg1"/>
                </a:solidFill>
                <a:latin typeface="Playfair Display" charset="0"/>
              </a:rPr>
              <a:t>School </a:t>
            </a:r>
            <a:r>
              <a:rPr lang="en-US" sz="1200" dirty="0">
                <a:solidFill>
                  <a:schemeClr val="bg1"/>
                </a:solidFill>
                <a:latin typeface="Playfair Display" charset="0"/>
              </a:rPr>
              <a:t>Of Public Health, University of Michigan, USA. Visit the web site </a:t>
            </a:r>
            <a:r>
              <a:rPr lang="en-US" sz="1200" dirty="0">
                <a:solidFill>
                  <a:srgbClr val="FFFFFF"/>
                </a:solidFill>
                <a:latin typeface="Playfair Display" charset="0"/>
                <a:hlinkClick r:id="rId4"/>
              </a:rPr>
              <a:t>https://</a:t>
            </a:r>
            <a:r>
              <a:rPr lang="en-US" sz="1200" dirty="0" smtClean="0">
                <a:solidFill>
                  <a:srgbClr val="FFFFFF"/>
                </a:solidFill>
                <a:latin typeface="Playfair Display" charset="0"/>
                <a:hlinkClick r:id="rId4"/>
              </a:rPr>
              <a:t>sph.umich.edu/</a:t>
            </a:r>
            <a:endParaRPr lang="en-US" sz="1200" dirty="0" smtClean="0">
              <a:solidFill>
                <a:srgbClr val="FFFFFF"/>
              </a:solidFill>
              <a:latin typeface="Playfair Display" charset="0"/>
            </a:endParaRPr>
          </a:p>
          <a:p>
            <a:pPr marL="285750" indent="-285750">
              <a:buClr>
                <a:schemeClr val="bg1"/>
              </a:buClr>
              <a:buFont typeface="+mj-lt"/>
              <a:buAutoNum type="arabicPeriod"/>
            </a:pPr>
            <a:r>
              <a:rPr lang="en-US" sz="1200" dirty="0" smtClean="0">
                <a:solidFill>
                  <a:schemeClr val="bg1"/>
                </a:solidFill>
                <a:latin typeface="Playfair Display" charset="0"/>
              </a:rPr>
              <a:t>World </a:t>
            </a:r>
            <a:r>
              <a:rPr lang="en-US" sz="1200" dirty="0">
                <a:solidFill>
                  <a:schemeClr val="bg1"/>
                </a:solidFill>
                <a:latin typeface="Playfair Display" charset="0"/>
              </a:rPr>
              <a:t>Health Organization WHO / </a:t>
            </a:r>
            <a:r>
              <a:rPr lang="en-US" sz="1200" dirty="0" err="1">
                <a:solidFill>
                  <a:schemeClr val="bg1"/>
                </a:solidFill>
                <a:latin typeface="Playfair Display" charset="0"/>
              </a:rPr>
              <a:t>Organización</a:t>
            </a:r>
            <a:r>
              <a:rPr lang="en-US" sz="1200" dirty="0">
                <a:solidFill>
                  <a:schemeClr val="bg1"/>
                </a:solidFill>
                <a:latin typeface="Playfair Display" charset="0"/>
              </a:rPr>
              <a:t> Mundial de la </a:t>
            </a:r>
            <a:r>
              <a:rPr lang="en-US" sz="1200" dirty="0" err="1">
                <a:solidFill>
                  <a:schemeClr val="bg1"/>
                </a:solidFill>
                <a:latin typeface="Playfair Display" charset="0"/>
              </a:rPr>
              <a:t>Salud</a:t>
            </a:r>
            <a:r>
              <a:rPr lang="en-US" sz="1200" dirty="0">
                <a:solidFill>
                  <a:schemeClr val="bg1"/>
                </a:solidFill>
                <a:latin typeface="Playfair Display" charset="0"/>
              </a:rPr>
              <a:t>, OMS. </a:t>
            </a:r>
            <a:r>
              <a:rPr lang="en-US" sz="1200" dirty="0" err="1">
                <a:solidFill>
                  <a:schemeClr val="bg1"/>
                </a:solidFill>
                <a:latin typeface="Playfair Display" charset="0"/>
              </a:rPr>
              <a:t>Organismo</a:t>
            </a:r>
            <a:r>
              <a:rPr lang="en-US" sz="1200" dirty="0">
                <a:solidFill>
                  <a:schemeClr val="bg1"/>
                </a:solidFill>
                <a:latin typeface="Playfair Display" charset="0"/>
              </a:rPr>
              <a:t> de la </a:t>
            </a:r>
            <a:r>
              <a:rPr lang="en-US" sz="1200" dirty="0" err="1">
                <a:solidFill>
                  <a:schemeClr val="bg1"/>
                </a:solidFill>
                <a:latin typeface="Playfair Display" charset="0"/>
              </a:rPr>
              <a:t>Organización</a:t>
            </a:r>
            <a:r>
              <a:rPr lang="en-US" sz="1200" dirty="0">
                <a:solidFill>
                  <a:schemeClr val="bg1"/>
                </a:solidFill>
                <a:latin typeface="Playfair Display" charset="0"/>
              </a:rPr>
              <a:t> de </a:t>
            </a:r>
            <a:r>
              <a:rPr lang="en-US" sz="1200" dirty="0" err="1">
                <a:solidFill>
                  <a:schemeClr val="bg1"/>
                </a:solidFill>
                <a:latin typeface="Playfair Display" charset="0"/>
              </a:rPr>
              <a:t>las</a:t>
            </a:r>
            <a:r>
              <a:rPr lang="en-US" sz="1200" dirty="0">
                <a:solidFill>
                  <a:schemeClr val="bg1"/>
                </a:solidFill>
                <a:latin typeface="Playfair Display" charset="0"/>
              </a:rPr>
              <a:t> </a:t>
            </a:r>
            <a:r>
              <a:rPr lang="en-US" sz="1200" dirty="0" err="1">
                <a:solidFill>
                  <a:schemeClr val="bg1"/>
                </a:solidFill>
                <a:latin typeface="Playfair Display" charset="0"/>
              </a:rPr>
              <a:t>Naciones</a:t>
            </a:r>
            <a:r>
              <a:rPr lang="en-US" sz="1200" dirty="0">
                <a:solidFill>
                  <a:schemeClr val="bg1"/>
                </a:solidFill>
                <a:latin typeface="Playfair Display" charset="0"/>
              </a:rPr>
              <a:t> </a:t>
            </a:r>
            <a:r>
              <a:rPr lang="en-US" sz="1200" dirty="0" err="1">
                <a:solidFill>
                  <a:schemeClr val="bg1"/>
                </a:solidFill>
                <a:latin typeface="Playfair Display" charset="0"/>
              </a:rPr>
              <a:t>Unidas</a:t>
            </a:r>
            <a:r>
              <a:rPr lang="en-US" sz="1200" dirty="0">
                <a:solidFill>
                  <a:schemeClr val="bg1"/>
                </a:solidFill>
                <a:latin typeface="Playfair Display" charset="0"/>
              </a:rPr>
              <a:t> </a:t>
            </a:r>
            <a:r>
              <a:rPr lang="en-US" sz="1200" dirty="0" err="1">
                <a:solidFill>
                  <a:schemeClr val="bg1"/>
                </a:solidFill>
                <a:latin typeface="Playfair Display" charset="0"/>
              </a:rPr>
              <a:t>especializado</a:t>
            </a:r>
            <a:r>
              <a:rPr lang="en-US" sz="1200" dirty="0">
                <a:solidFill>
                  <a:schemeClr val="bg1"/>
                </a:solidFill>
                <a:latin typeface="Playfair Display" charset="0"/>
              </a:rPr>
              <a:t> en </a:t>
            </a:r>
            <a:r>
              <a:rPr lang="en-US" sz="1200" dirty="0" err="1">
                <a:solidFill>
                  <a:schemeClr val="bg1"/>
                </a:solidFill>
                <a:latin typeface="Playfair Display" charset="0"/>
              </a:rPr>
              <a:t>gestionar</a:t>
            </a:r>
            <a:r>
              <a:rPr lang="en-US" sz="1200" dirty="0">
                <a:solidFill>
                  <a:schemeClr val="bg1"/>
                </a:solidFill>
                <a:latin typeface="Playfair Display" charset="0"/>
              </a:rPr>
              <a:t> </a:t>
            </a:r>
            <a:r>
              <a:rPr lang="en-US" sz="1200" dirty="0" err="1">
                <a:solidFill>
                  <a:schemeClr val="bg1"/>
                </a:solidFill>
                <a:latin typeface="Playfair Display" charset="0"/>
              </a:rPr>
              <a:t>políticas</a:t>
            </a:r>
            <a:r>
              <a:rPr lang="en-US" sz="1200" dirty="0">
                <a:solidFill>
                  <a:schemeClr val="bg1"/>
                </a:solidFill>
                <a:latin typeface="Playfair Display" charset="0"/>
              </a:rPr>
              <a:t> de </a:t>
            </a:r>
            <a:r>
              <a:rPr lang="en-US" sz="1200" dirty="0" err="1">
                <a:solidFill>
                  <a:schemeClr val="bg1"/>
                </a:solidFill>
                <a:latin typeface="Playfair Display" charset="0"/>
              </a:rPr>
              <a:t>prevención</a:t>
            </a:r>
            <a:r>
              <a:rPr lang="en-US" sz="1200" dirty="0">
                <a:solidFill>
                  <a:schemeClr val="bg1"/>
                </a:solidFill>
                <a:latin typeface="Playfair Display" charset="0"/>
              </a:rPr>
              <a:t>, </a:t>
            </a:r>
            <a:r>
              <a:rPr lang="en-US" sz="1200" dirty="0" err="1">
                <a:solidFill>
                  <a:schemeClr val="bg1"/>
                </a:solidFill>
                <a:latin typeface="Playfair Display" charset="0"/>
              </a:rPr>
              <a:t>promoción</a:t>
            </a:r>
            <a:r>
              <a:rPr lang="en-US" sz="1200" dirty="0">
                <a:solidFill>
                  <a:schemeClr val="bg1"/>
                </a:solidFill>
                <a:latin typeface="Playfair Display" charset="0"/>
              </a:rPr>
              <a:t> e </a:t>
            </a:r>
            <a:r>
              <a:rPr lang="en-US" sz="1200" dirty="0" err="1">
                <a:solidFill>
                  <a:schemeClr val="bg1"/>
                </a:solidFill>
                <a:latin typeface="Playfair Display" charset="0"/>
              </a:rPr>
              <a:t>intervención</a:t>
            </a:r>
            <a:r>
              <a:rPr lang="en-US" sz="1200" dirty="0">
                <a:solidFill>
                  <a:schemeClr val="bg1"/>
                </a:solidFill>
                <a:latin typeface="Playfair Display" charset="0"/>
              </a:rPr>
              <a:t> en </a:t>
            </a:r>
            <a:r>
              <a:rPr lang="en-US" sz="1200" dirty="0" err="1">
                <a:solidFill>
                  <a:schemeClr val="bg1"/>
                </a:solidFill>
                <a:latin typeface="Playfair Display" charset="0"/>
              </a:rPr>
              <a:t>salud</a:t>
            </a:r>
            <a:r>
              <a:rPr lang="en-US" sz="1200" dirty="0">
                <a:solidFill>
                  <a:schemeClr val="bg1"/>
                </a:solidFill>
                <a:latin typeface="Playfair Display" charset="0"/>
              </a:rPr>
              <a:t> a </a:t>
            </a:r>
            <a:r>
              <a:rPr lang="en-US" sz="1200" dirty="0" err="1">
                <a:solidFill>
                  <a:schemeClr val="bg1"/>
                </a:solidFill>
                <a:latin typeface="Playfair Display" charset="0"/>
              </a:rPr>
              <a:t>nivel</a:t>
            </a:r>
            <a:r>
              <a:rPr lang="en-US" sz="1200" dirty="0">
                <a:solidFill>
                  <a:schemeClr val="bg1"/>
                </a:solidFill>
                <a:latin typeface="Playfair Display" charset="0"/>
              </a:rPr>
              <a:t> </a:t>
            </a:r>
            <a:r>
              <a:rPr lang="en-US" sz="1200" dirty="0" err="1">
                <a:solidFill>
                  <a:schemeClr val="bg1"/>
                </a:solidFill>
                <a:latin typeface="Playfair Display" charset="0"/>
              </a:rPr>
              <a:t>mundial</a:t>
            </a:r>
            <a:r>
              <a:rPr lang="en-US" sz="1200" dirty="0">
                <a:solidFill>
                  <a:schemeClr val="bg1"/>
                </a:solidFill>
                <a:latin typeface="Playfair Display" charset="0"/>
              </a:rPr>
              <a:t>. Visit the web site </a:t>
            </a:r>
            <a:r>
              <a:rPr lang="en-US" sz="1200" dirty="0">
                <a:solidFill>
                  <a:srgbClr val="FFFFFF"/>
                </a:solidFill>
                <a:latin typeface="Playfair Display" charset="0"/>
                <a:hlinkClick r:id="rId5"/>
              </a:rPr>
              <a:t>http://www.who.int/about/es</a:t>
            </a:r>
            <a:r>
              <a:rPr lang="en-US" sz="1200" dirty="0" smtClean="0">
                <a:solidFill>
                  <a:srgbClr val="FFFFFF"/>
                </a:solidFill>
                <a:latin typeface="Playfair Display" charset="0"/>
                <a:hlinkClick r:id="rId5"/>
              </a:rPr>
              <a:t>/</a:t>
            </a:r>
            <a:endParaRPr lang="en-US" sz="1200" dirty="0" smtClean="0">
              <a:solidFill>
                <a:srgbClr val="FFFFFF"/>
              </a:solidFill>
              <a:latin typeface="Playfair Display" charset="0"/>
            </a:endParaRPr>
          </a:p>
          <a:p>
            <a:pPr marL="285750" indent="-285750">
              <a:buClr>
                <a:schemeClr val="bg1"/>
              </a:buClr>
              <a:buFont typeface="+mj-lt"/>
              <a:buAutoNum type="arabicPeriod"/>
            </a:pPr>
            <a:r>
              <a:rPr lang="es-MX" sz="1200" dirty="0" smtClean="0">
                <a:solidFill>
                  <a:schemeClr val="bg1"/>
                </a:solidFill>
                <a:latin typeface="Playfair Display" charset="0"/>
              </a:rPr>
              <a:t>Rojas </a:t>
            </a:r>
            <a:r>
              <a:rPr lang="es-MX" sz="1200" dirty="0">
                <a:solidFill>
                  <a:schemeClr val="bg1"/>
                </a:solidFill>
                <a:latin typeface="Playfair Display" charset="0"/>
              </a:rPr>
              <a:t>Vallejos, Jorge y Espinoza, Marcela “Los Efectos de Corto Plazo de la Contaminación del Aire Urbana sobre el Rendimiento Académico de Niños</a:t>
            </a:r>
            <a:r>
              <a:rPr lang="es-MX" sz="1200" dirty="0" smtClean="0">
                <a:solidFill>
                  <a:schemeClr val="bg1"/>
                </a:solidFill>
                <a:latin typeface="Playfair Display" charset="0"/>
              </a:rPr>
              <a:t>”</a:t>
            </a:r>
          </a:p>
          <a:p>
            <a:pPr marL="285750" indent="-285750">
              <a:buClr>
                <a:schemeClr val="bg1"/>
              </a:buClr>
              <a:buFont typeface="+mj-lt"/>
              <a:buAutoNum type="arabicPeriod"/>
            </a:pPr>
            <a:r>
              <a:rPr lang="es-MX" sz="1200" dirty="0" smtClean="0">
                <a:solidFill>
                  <a:srgbClr val="FFFFFF"/>
                </a:solidFill>
              </a:rPr>
              <a:t>“Contaminación aérea y sus efectos en la salud, Manuel Oyarzún, 2011”</a:t>
            </a:r>
          </a:p>
          <a:p>
            <a:pPr>
              <a:buClr>
                <a:schemeClr val="bg1"/>
              </a:buClr>
            </a:pPr>
            <a:r>
              <a:rPr lang="es-MX" sz="1200" dirty="0">
                <a:solidFill>
                  <a:srgbClr val="FFFFFF"/>
                </a:solidFill>
                <a:latin typeface="Playfair Display" charset="0"/>
              </a:rPr>
              <a:t> </a:t>
            </a:r>
            <a:r>
              <a:rPr lang="es-MX" sz="1200" dirty="0" smtClean="0">
                <a:solidFill>
                  <a:srgbClr val="FFFFFF"/>
                </a:solidFill>
                <a:latin typeface="Playfair Display" charset="0"/>
              </a:rPr>
              <a:t>      </a:t>
            </a:r>
            <a:r>
              <a:rPr lang="es-MX" sz="1200" dirty="0" smtClean="0">
                <a:solidFill>
                  <a:schemeClr val="bg1"/>
                </a:solidFill>
                <a:latin typeface="Playfair Display" charset="0"/>
                <a:hlinkClick r:id="rId6"/>
              </a:rPr>
              <a:t>https://scielo.conicyt.cl/pdf/rcher/v26n1/art04.pdf</a:t>
            </a:r>
            <a:endParaRPr lang="es-MX" sz="1200" dirty="0" smtClean="0">
              <a:solidFill>
                <a:schemeClr val="bg1"/>
              </a:solidFill>
              <a:latin typeface="Playfair Display" charset="0"/>
            </a:endParaRPr>
          </a:p>
          <a:p>
            <a:pPr marL="285750" indent="-285750">
              <a:buClr>
                <a:schemeClr val="bg1"/>
              </a:buClr>
              <a:buFont typeface="+mj-lt"/>
              <a:buAutoNum type="arabicPeriod" startAt="7"/>
            </a:pPr>
            <a:r>
              <a:rPr lang="es-MX" sz="1200" dirty="0" smtClean="0">
                <a:solidFill>
                  <a:schemeClr val="bg1"/>
                </a:solidFill>
                <a:latin typeface="Playfair Display" charset="0"/>
              </a:rPr>
              <a:t>“Metales pesados post aluviones” A. Tchernitchin 2015 </a:t>
            </a:r>
            <a:r>
              <a:rPr lang="es-MX" sz="1200" dirty="0" smtClean="0">
                <a:solidFill>
                  <a:schemeClr val="bg1"/>
                </a:solidFill>
                <a:latin typeface="Playfair Display" charset="0"/>
                <a:hlinkClick r:id="rId7"/>
              </a:rPr>
              <a:t>http</a:t>
            </a:r>
            <a:r>
              <a:rPr lang="es-MX" sz="1200" dirty="0">
                <a:solidFill>
                  <a:schemeClr val="bg1"/>
                </a:solidFill>
                <a:latin typeface="Playfair Display" charset="0"/>
                <a:hlinkClick r:id="rId7"/>
              </a:rPr>
              <a:t>://www.desastre-ecologico.cl/2016/05/31/informe-atacama-post-aluviones-agua-potable-solidos-contenidos-aluvion-tierra-control-muestras-obtenidas-3-abril-2015</a:t>
            </a:r>
            <a:r>
              <a:rPr lang="es-MX" sz="1200" dirty="0" smtClean="0">
                <a:solidFill>
                  <a:schemeClr val="bg1"/>
                </a:solidFill>
                <a:latin typeface="Playfair Display" charset="0"/>
                <a:hlinkClick r:id="rId7"/>
              </a:rPr>
              <a:t>/</a:t>
            </a:r>
            <a:endParaRPr lang="es-MX" sz="1200" dirty="0" smtClean="0">
              <a:solidFill>
                <a:schemeClr val="bg1"/>
              </a:solidFill>
              <a:latin typeface="Playfair Display" charset="0"/>
            </a:endParaRPr>
          </a:p>
          <a:p>
            <a:pPr marL="285750" indent="-285750">
              <a:buClr>
                <a:schemeClr val="bg1"/>
              </a:buClr>
              <a:buFont typeface="+mj-lt"/>
              <a:buAutoNum type="arabicPeriod" startAt="7"/>
            </a:pPr>
            <a:r>
              <a:rPr lang="es-MX" sz="1200" dirty="0" smtClean="0">
                <a:solidFill>
                  <a:schemeClr val="bg1"/>
                </a:solidFill>
                <a:latin typeface="Playfair Display" charset="0"/>
              </a:rPr>
              <a:t>Norma alemana 2001 *</a:t>
            </a:r>
            <a:r>
              <a:rPr lang="es-MX" sz="1200" dirty="0" smtClean="0">
                <a:solidFill>
                  <a:schemeClr val="bg1"/>
                </a:solidFill>
                <a:latin typeface="Playfair Display" charset="0"/>
                <a:hlinkClick r:id="rId8"/>
              </a:rPr>
              <a:t>http</a:t>
            </a:r>
            <a:r>
              <a:rPr lang="es-MX" sz="1200" dirty="0">
                <a:solidFill>
                  <a:schemeClr val="bg1"/>
                </a:solidFill>
                <a:latin typeface="Playfair Display" charset="0"/>
                <a:hlinkClick r:id="rId8"/>
              </a:rPr>
              <a:t>://biblioteca-digital.sag.gob.cl/documentos/medio_ambiente/criterios_calidad_suelos_aguas_agricolas/pdf_suelos/</a:t>
            </a:r>
            <a:r>
              <a:rPr lang="es-MX" sz="1200" dirty="0" smtClean="0">
                <a:solidFill>
                  <a:schemeClr val="bg1"/>
                </a:solidFill>
                <a:latin typeface="Playfair Display" charset="0"/>
                <a:hlinkClick r:id="rId8"/>
              </a:rPr>
              <a:t>9_normativas.pdf</a:t>
            </a:r>
            <a:endParaRPr lang="es-MX" sz="1200" dirty="0">
              <a:solidFill>
                <a:schemeClr val="bg1"/>
              </a:solidFill>
              <a:latin typeface="Playfair Display" charset="0"/>
            </a:endParaRPr>
          </a:p>
          <a:p>
            <a:pPr marL="285750" indent="-285750">
              <a:buClr>
                <a:schemeClr val="bg1"/>
              </a:buClr>
              <a:buFont typeface="+mj-lt"/>
              <a:buAutoNum type="arabicPeriod" startAt="7"/>
            </a:pPr>
            <a:r>
              <a:rPr lang="es-MX" sz="1200" dirty="0" smtClean="0">
                <a:solidFill>
                  <a:schemeClr val="bg1"/>
                </a:solidFill>
                <a:latin typeface="Playfair Display" charset="0"/>
                <a:hlinkClick r:id="rId9"/>
              </a:rPr>
              <a:t>http</a:t>
            </a:r>
            <a:r>
              <a:rPr lang="es-MX" sz="1200" dirty="0">
                <a:solidFill>
                  <a:schemeClr val="bg1"/>
                </a:solidFill>
                <a:latin typeface="Playfair Display" charset="0"/>
                <a:hlinkClick r:id="rId9"/>
              </a:rPr>
              <a:t>://foronacionaldecancer.cl/portal/wp-content/uploads/2013/01/</a:t>
            </a:r>
            <a:r>
              <a:rPr lang="es-MX" sz="1200" dirty="0" smtClean="0">
                <a:solidFill>
                  <a:schemeClr val="bg1"/>
                </a:solidFill>
                <a:latin typeface="Playfair Display" charset="0"/>
                <a:hlinkClick r:id="rId9"/>
              </a:rPr>
              <a:t>Informe_CancerMap_BMRC.pdf</a:t>
            </a:r>
            <a:endParaRPr lang="es-MX" sz="1200" dirty="0" smtClean="0">
              <a:solidFill>
                <a:schemeClr val="bg1"/>
              </a:solidFill>
              <a:latin typeface="Playfair Display" charset="0"/>
            </a:endParaRPr>
          </a:p>
          <a:p>
            <a:pPr>
              <a:buClr>
                <a:schemeClr val="bg1"/>
              </a:buClr>
            </a:pPr>
            <a:endParaRPr lang="es-MX" dirty="0" smtClean="0">
              <a:solidFill>
                <a:schemeClr val="bg1"/>
              </a:solidFill>
              <a:latin typeface="Playfair Display" charset="0"/>
            </a:endParaRPr>
          </a:p>
          <a:p>
            <a:pPr marL="285750" indent="-285750">
              <a:buClr>
                <a:schemeClr val="bg1"/>
              </a:buClr>
              <a:buFont typeface="Wingdings" pitchFamily="2" charset="2"/>
              <a:buChar char="Ø"/>
            </a:pPr>
            <a:endParaRPr lang="en-US" sz="1600" dirty="0" smtClean="0">
              <a:solidFill>
                <a:schemeClr val="bg1"/>
              </a:solidFill>
              <a:latin typeface="Playfair Display" charset="0"/>
            </a:endParaRPr>
          </a:p>
        </p:txBody>
      </p:sp>
      <p:pic>
        <p:nvPicPr>
          <p:cNvPr id="22530" name="Picture 2" descr="Resultado de imagen para icon book"/>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7584" y="339502"/>
            <a:ext cx="980629" cy="98062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5 Flecha curvada hacia la izquierda">
            <a:hlinkClick r:id="" action="ppaction://hlinkshowjump?jump=lastslideviewed"/>
          </p:cNvPr>
          <p:cNvSpPr/>
          <p:nvPr/>
        </p:nvSpPr>
        <p:spPr>
          <a:xfrm>
            <a:off x="8429652" y="4286262"/>
            <a:ext cx="428628" cy="500066"/>
          </a:xfrm>
          <a:prstGeom prst="curvedLeftArrow">
            <a:avLst>
              <a:gd name="adj1" fmla="val 34502"/>
              <a:gd name="adj2" fmla="val 58333"/>
              <a:gd name="adj3" fmla="val 2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Tree>
    <p:extLst>
      <p:ext uri="{BB962C8B-B14F-4D97-AF65-F5344CB8AC3E}">
        <p14:creationId xmlns:p14="http://schemas.microsoft.com/office/powerpoint/2010/main" val="28906832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72750" y="354902"/>
            <a:ext cx="6598500" cy="857400"/>
          </a:xfrm>
        </p:spPr>
        <p:txBody>
          <a:bodyPr/>
          <a:lstStyle/>
          <a:p>
            <a:r>
              <a:rPr lang="es-CL" sz="4000" dirty="0" smtClean="0"/>
              <a:t>Bibliografía</a:t>
            </a:r>
            <a:endParaRPr lang="es-ES_tradnl" sz="4000" dirty="0"/>
          </a:p>
        </p:txBody>
      </p:sp>
      <p:sp>
        <p:nvSpPr>
          <p:cNvPr id="5" name="4 CuadroTexto"/>
          <p:cNvSpPr txBox="1"/>
          <p:nvPr/>
        </p:nvSpPr>
        <p:spPr>
          <a:xfrm>
            <a:off x="107505" y="1275607"/>
            <a:ext cx="9036496" cy="6617196"/>
          </a:xfrm>
          <a:prstGeom prst="rect">
            <a:avLst/>
          </a:prstGeom>
          <a:noFill/>
        </p:spPr>
        <p:txBody>
          <a:bodyPr wrap="square" rtlCol="0">
            <a:spAutoFit/>
          </a:bodyPr>
          <a:lstStyle/>
          <a:p>
            <a:pPr marL="342900" indent="-342900">
              <a:buClr>
                <a:schemeClr val="bg1"/>
              </a:buClr>
              <a:buFont typeface="+mj-lt"/>
              <a:buAutoNum type="arabicPeriod" startAt="10"/>
            </a:pPr>
            <a:r>
              <a:rPr lang="en-US" sz="1200" dirty="0" err="1" smtClean="0">
                <a:solidFill>
                  <a:schemeClr val="bg1"/>
                </a:solidFill>
                <a:latin typeface="Playfair Display" charset="0"/>
              </a:rPr>
              <a:t>Epigenética</a:t>
            </a:r>
            <a:r>
              <a:rPr lang="en-US" sz="1200" dirty="0" smtClean="0">
                <a:solidFill>
                  <a:schemeClr val="bg1"/>
                </a:solidFill>
                <a:latin typeface="Playfair Display" charset="0"/>
              </a:rPr>
              <a:t> y </a:t>
            </a:r>
            <a:r>
              <a:rPr lang="en-US" sz="1200" dirty="0" err="1" smtClean="0">
                <a:solidFill>
                  <a:schemeClr val="bg1"/>
                </a:solidFill>
                <a:latin typeface="Playfair Display" charset="0"/>
              </a:rPr>
              <a:t>Cáncer</a:t>
            </a:r>
            <a:r>
              <a:rPr lang="en-US" sz="1200" dirty="0">
                <a:solidFill>
                  <a:schemeClr val="bg1"/>
                </a:solidFill>
                <a:latin typeface="Playfair Display" charset="0"/>
              </a:rPr>
              <a:t>: </a:t>
            </a:r>
            <a:r>
              <a:rPr lang="en-US" sz="1200" dirty="0">
                <a:solidFill>
                  <a:schemeClr val="bg1"/>
                </a:solidFill>
                <a:latin typeface="Playfair Display" charset="0"/>
                <a:hlinkClick r:id="rId2"/>
              </a:rPr>
              <a:t>http://www.elsevier.es/es-revista-gaceta-mexicana-oncologia-305-pdf-X1665920114579068-</a:t>
            </a:r>
            <a:r>
              <a:rPr lang="en-US" sz="1200" dirty="0" smtClean="0">
                <a:solidFill>
                  <a:schemeClr val="bg1"/>
                </a:solidFill>
                <a:latin typeface="Playfair Display" charset="0"/>
                <a:hlinkClick r:id="rId2"/>
              </a:rPr>
              <a:t>S300</a:t>
            </a:r>
            <a:r>
              <a:rPr lang="en-US" sz="1200" dirty="0" smtClean="0">
                <a:solidFill>
                  <a:schemeClr val="bg1"/>
                </a:solidFill>
                <a:latin typeface="Playfair Display" charset="0"/>
              </a:rPr>
              <a:t>       </a:t>
            </a:r>
            <a:r>
              <a:rPr lang="en-US" sz="1200" dirty="0" smtClean="0">
                <a:solidFill>
                  <a:schemeClr val="bg1"/>
                </a:solidFill>
                <a:latin typeface="Playfair Display" charset="0"/>
                <a:hlinkClick r:id="rId3"/>
              </a:rPr>
              <a:t>https</a:t>
            </a:r>
            <a:r>
              <a:rPr lang="en-US" sz="1200" dirty="0">
                <a:solidFill>
                  <a:schemeClr val="bg1"/>
                </a:solidFill>
                <a:latin typeface="Playfair Display" charset="0"/>
                <a:hlinkClick r:id="rId3"/>
              </a:rPr>
              <a:t>://revistageneticamedica.com/epigenetica</a:t>
            </a:r>
            <a:r>
              <a:rPr lang="en-US" sz="1200" dirty="0" smtClean="0">
                <a:solidFill>
                  <a:schemeClr val="bg1"/>
                </a:solidFill>
                <a:latin typeface="Playfair Display" charset="0"/>
                <a:hlinkClick r:id="rId3"/>
              </a:rPr>
              <a:t>/</a:t>
            </a:r>
            <a:endParaRPr lang="en-US" sz="1200" dirty="0" smtClean="0">
              <a:solidFill>
                <a:schemeClr val="bg1"/>
              </a:solidFill>
              <a:latin typeface="Playfair Display" charset="0"/>
            </a:endParaRPr>
          </a:p>
          <a:p>
            <a:pPr marL="342900" indent="-342900">
              <a:buClr>
                <a:schemeClr val="bg1"/>
              </a:buClr>
              <a:buFont typeface="+mj-lt"/>
              <a:buAutoNum type="arabicPeriod" startAt="10"/>
            </a:pPr>
            <a:r>
              <a:rPr lang="en-US" sz="1200" dirty="0" err="1" smtClean="0">
                <a:solidFill>
                  <a:schemeClr val="bg1"/>
                </a:solidFill>
                <a:latin typeface="Playfair Display" charset="0"/>
              </a:rPr>
              <a:t>Desventajas</a:t>
            </a:r>
            <a:r>
              <a:rPr lang="en-US" sz="1200" dirty="0" smtClean="0">
                <a:solidFill>
                  <a:schemeClr val="bg1"/>
                </a:solidFill>
                <a:latin typeface="Playfair Display" charset="0"/>
              </a:rPr>
              <a:t> de </a:t>
            </a:r>
            <a:r>
              <a:rPr lang="en-US" sz="1200" dirty="0" err="1" smtClean="0">
                <a:solidFill>
                  <a:schemeClr val="bg1"/>
                </a:solidFill>
                <a:latin typeface="Playfair Display" charset="0"/>
              </a:rPr>
              <a:t>las</a:t>
            </a:r>
            <a:r>
              <a:rPr lang="en-US" sz="1200" dirty="0" smtClean="0">
                <a:solidFill>
                  <a:schemeClr val="bg1"/>
                </a:solidFill>
                <a:latin typeface="Playfair Display" charset="0"/>
              </a:rPr>
              <a:t> </a:t>
            </a:r>
            <a:r>
              <a:rPr lang="en-US" sz="1200" dirty="0" err="1" smtClean="0">
                <a:solidFill>
                  <a:schemeClr val="bg1"/>
                </a:solidFill>
                <a:latin typeface="Playfair Display" charset="0"/>
              </a:rPr>
              <a:t>Termoeléctricas</a:t>
            </a:r>
            <a:r>
              <a:rPr lang="en-US" sz="1200" dirty="0" smtClean="0">
                <a:solidFill>
                  <a:schemeClr val="bg1"/>
                </a:solidFill>
                <a:latin typeface="Playfair Display" charset="0"/>
              </a:rPr>
              <a:t> 2012: </a:t>
            </a:r>
            <a:r>
              <a:rPr lang="en-US" sz="1200" dirty="0">
                <a:solidFill>
                  <a:schemeClr val="bg1"/>
                </a:solidFill>
                <a:latin typeface="Playfair Display" charset="0"/>
                <a:hlinkClick r:id="rId4"/>
              </a:rPr>
              <a:t>http://hrudnick.sitios.ing.uc.cl/alumno03/thermo/Web_mercados.htm#</a:t>
            </a:r>
            <a:r>
              <a:rPr lang="en-US" sz="1200" dirty="0" smtClean="0">
                <a:solidFill>
                  <a:schemeClr val="bg1"/>
                </a:solidFill>
                <a:latin typeface="Playfair Display" charset="0"/>
                <a:hlinkClick r:id="rId4"/>
              </a:rPr>
              <a:t>_Desventajas</a:t>
            </a:r>
            <a:endParaRPr lang="en-US" sz="1200" dirty="0" smtClean="0">
              <a:solidFill>
                <a:schemeClr val="bg1"/>
              </a:solidFill>
              <a:latin typeface="Playfair Display" charset="0"/>
            </a:endParaRPr>
          </a:p>
          <a:p>
            <a:pPr marL="342900" indent="-342900">
              <a:buClr>
                <a:schemeClr val="bg1"/>
              </a:buClr>
              <a:buFont typeface="+mj-lt"/>
              <a:buAutoNum type="arabicPeriod" startAt="10"/>
            </a:pPr>
            <a:r>
              <a:rPr lang="en-US" sz="1200" dirty="0" err="1" smtClean="0">
                <a:solidFill>
                  <a:schemeClr val="bg1"/>
                </a:solidFill>
                <a:latin typeface="Playfair Display" charset="0"/>
              </a:rPr>
              <a:t>Impacto</a:t>
            </a:r>
            <a:r>
              <a:rPr lang="en-US" sz="1200" dirty="0" smtClean="0">
                <a:solidFill>
                  <a:schemeClr val="bg1"/>
                </a:solidFill>
                <a:latin typeface="Playfair Display" charset="0"/>
              </a:rPr>
              <a:t> de </a:t>
            </a:r>
            <a:r>
              <a:rPr lang="en-US" sz="1200" dirty="0" err="1" smtClean="0">
                <a:solidFill>
                  <a:schemeClr val="bg1"/>
                </a:solidFill>
                <a:latin typeface="Playfair Display" charset="0"/>
              </a:rPr>
              <a:t>emisiones</a:t>
            </a:r>
            <a:r>
              <a:rPr lang="en-US" sz="1200" dirty="0" smtClean="0">
                <a:solidFill>
                  <a:schemeClr val="bg1"/>
                </a:solidFill>
                <a:latin typeface="Playfair Display" charset="0"/>
              </a:rPr>
              <a:t> </a:t>
            </a:r>
            <a:r>
              <a:rPr lang="en-US" sz="1200" dirty="0" err="1" smtClean="0">
                <a:solidFill>
                  <a:schemeClr val="bg1"/>
                </a:solidFill>
                <a:latin typeface="Playfair Display" charset="0"/>
              </a:rPr>
              <a:t>industriales</a:t>
            </a:r>
            <a:r>
              <a:rPr lang="en-US" sz="1200" dirty="0" smtClean="0">
                <a:solidFill>
                  <a:schemeClr val="bg1"/>
                </a:solidFill>
                <a:latin typeface="Playfair Display" charset="0"/>
              </a:rPr>
              <a:t> </a:t>
            </a:r>
            <a:r>
              <a:rPr lang="en-US" sz="1200" dirty="0" err="1" smtClean="0">
                <a:solidFill>
                  <a:schemeClr val="bg1"/>
                </a:solidFill>
                <a:latin typeface="Playfair Display" charset="0"/>
              </a:rPr>
              <a:t>sobre</a:t>
            </a:r>
            <a:r>
              <a:rPr lang="en-US" sz="1200" dirty="0" smtClean="0">
                <a:solidFill>
                  <a:schemeClr val="bg1"/>
                </a:solidFill>
                <a:latin typeface="Playfair Display" charset="0"/>
              </a:rPr>
              <a:t> </a:t>
            </a:r>
            <a:r>
              <a:rPr lang="en-US" sz="1200" dirty="0" err="1" smtClean="0">
                <a:solidFill>
                  <a:schemeClr val="bg1"/>
                </a:solidFill>
                <a:latin typeface="Playfair Display" charset="0"/>
              </a:rPr>
              <a:t>morbilidad</a:t>
            </a:r>
            <a:r>
              <a:rPr lang="en-US" sz="1200" dirty="0" smtClean="0">
                <a:solidFill>
                  <a:schemeClr val="bg1"/>
                </a:solidFill>
                <a:latin typeface="Playfair Display" charset="0"/>
              </a:rPr>
              <a:t> y </a:t>
            </a:r>
            <a:r>
              <a:rPr lang="en-US" sz="1200" dirty="0" err="1" smtClean="0">
                <a:solidFill>
                  <a:schemeClr val="bg1"/>
                </a:solidFill>
                <a:latin typeface="Playfair Display" charset="0"/>
              </a:rPr>
              <a:t>mortalidad</a:t>
            </a:r>
            <a:r>
              <a:rPr lang="en-US" sz="1200" dirty="0">
                <a:solidFill>
                  <a:schemeClr val="bg1"/>
                </a:solidFill>
                <a:latin typeface="Playfair Display" charset="0"/>
              </a:rPr>
              <a:t>, </a:t>
            </a:r>
            <a:r>
              <a:rPr lang="en-US" sz="1200" dirty="0" smtClean="0">
                <a:solidFill>
                  <a:schemeClr val="bg1"/>
                </a:solidFill>
                <a:latin typeface="Playfair Display" charset="0"/>
              </a:rPr>
              <a:t>2016: </a:t>
            </a:r>
            <a:r>
              <a:rPr lang="en-US" sz="1200" dirty="0">
                <a:solidFill>
                  <a:schemeClr val="bg1"/>
                </a:solidFill>
                <a:latin typeface="Playfair Display" charset="0"/>
                <a:hlinkClick r:id="rId5"/>
              </a:rPr>
              <a:t>https://www.sciencedirect.com/science/article/pii/S0160412016301192?via%</a:t>
            </a:r>
            <a:r>
              <a:rPr lang="en-US" sz="1200" dirty="0" smtClean="0">
                <a:solidFill>
                  <a:schemeClr val="bg1"/>
                </a:solidFill>
                <a:latin typeface="Playfair Display" charset="0"/>
                <a:hlinkClick r:id="rId5"/>
              </a:rPr>
              <a:t>3Dihub</a:t>
            </a:r>
            <a:endParaRPr lang="en-US" sz="1200" dirty="0" smtClean="0">
              <a:solidFill>
                <a:schemeClr val="bg1"/>
              </a:solidFill>
              <a:latin typeface="Playfair Display" charset="0"/>
            </a:endParaRPr>
          </a:p>
          <a:p>
            <a:pPr marL="342900" indent="-342900">
              <a:buClr>
                <a:schemeClr val="bg1"/>
              </a:buClr>
              <a:buFont typeface="+mj-lt"/>
              <a:buAutoNum type="arabicPeriod" startAt="10"/>
            </a:pPr>
            <a:r>
              <a:rPr lang="en-US" sz="1200" dirty="0" err="1" smtClean="0">
                <a:solidFill>
                  <a:schemeClr val="bg1"/>
                </a:solidFill>
                <a:latin typeface="Playfair Display" charset="0"/>
              </a:rPr>
              <a:t>Riesgo</a:t>
            </a:r>
            <a:r>
              <a:rPr lang="en-US" sz="1200" dirty="0" smtClean="0">
                <a:solidFill>
                  <a:schemeClr val="bg1"/>
                </a:solidFill>
                <a:latin typeface="Playfair Display" charset="0"/>
              </a:rPr>
              <a:t> de </a:t>
            </a:r>
            <a:r>
              <a:rPr lang="en-US" sz="1200" dirty="0" err="1" smtClean="0">
                <a:solidFill>
                  <a:schemeClr val="bg1"/>
                </a:solidFill>
                <a:latin typeface="Playfair Display" charset="0"/>
              </a:rPr>
              <a:t>morir</a:t>
            </a:r>
            <a:r>
              <a:rPr lang="en-US" sz="1200" dirty="0" smtClean="0">
                <a:solidFill>
                  <a:schemeClr val="bg1"/>
                </a:solidFill>
                <a:latin typeface="Playfair Display" charset="0"/>
              </a:rPr>
              <a:t> </a:t>
            </a:r>
            <a:r>
              <a:rPr lang="en-US" sz="1200" dirty="0" err="1" smtClean="0">
                <a:solidFill>
                  <a:schemeClr val="bg1"/>
                </a:solidFill>
                <a:latin typeface="Playfair Display" charset="0"/>
              </a:rPr>
              <a:t>por</a:t>
            </a:r>
            <a:r>
              <a:rPr lang="en-US" sz="1200" dirty="0" smtClean="0">
                <a:solidFill>
                  <a:schemeClr val="bg1"/>
                </a:solidFill>
                <a:latin typeface="Playfair Display" charset="0"/>
              </a:rPr>
              <a:t> </a:t>
            </a:r>
            <a:r>
              <a:rPr lang="en-US" sz="1200" dirty="0" err="1" smtClean="0">
                <a:solidFill>
                  <a:schemeClr val="bg1"/>
                </a:solidFill>
                <a:latin typeface="Playfair Display" charset="0"/>
              </a:rPr>
              <a:t>vivir</a:t>
            </a:r>
            <a:r>
              <a:rPr lang="en-US" sz="1200" dirty="0" smtClean="0">
                <a:solidFill>
                  <a:schemeClr val="bg1"/>
                </a:solidFill>
                <a:latin typeface="Playfair Display" charset="0"/>
              </a:rPr>
              <a:t> en </a:t>
            </a:r>
            <a:r>
              <a:rPr lang="en-US" sz="1200" dirty="0" err="1" smtClean="0">
                <a:solidFill>
                  <a:schemeClr val="bg1"/>
                </a:solidFill>
                <a:latin typeface="Playfair Display" charset="0"/>
              </a:rPr>
              <a:t>las</a:t>
            </a:r>
            <a:r>
              <a:rPr lang="en-US" sz="1200" dirty="0" smtClean="0">
                <a:solidFill>
                  <a:schemeClr val="bg1"/>
                </a:solidFill>
                <a:latin typeface="Playfair Display" charset="0"/>
              </a:rPr>
              <a:t> </a:t>
            </a:r>
            <a:r>
              <a:rPr lang="en-US" sz="1200" dirty="0" err="1" smtClean="0">
                <a:solidFill>
                  <a:schemeClr val="bg1"/>
                </a:solidFill>
                <a:latin typeface="Playfair Display" charset="0"/>
              </a:rPr>
              <a:t>cercanias</a:t>
            </a:r>
            <a:r>
              <a:rPr lang="en-US" sz="1200" dirty="0" smtClean="0">
                <a:solidFill>
                  <a:schemeClr val="bg1"/>
                </a:solidFill>
                <a:latin typeface="Playfair Display" charset="0"/>
              </a:rPr>
              <a:t> de </a:t>
            </a:r>
            <a:r>
              <a:rPr lang="en-US" sz="1200" dirty="0" err="1" smtClean="0">
                <a:solidFill>
                  <a:schemeClr val="bg1"/>
                </a:solidFill>
                <a:latin typeface="Playfair Display" charset="0"/>
              </a:rPr>
              <a:t>plantas</a:t>
            </a:r>
            <a:r>
              <a:rPr lang="en-US" sz="1200" dirty="0" smtClean="0">
                <a:solidFill>
                  <a:schemeClr val="bg1"/>
                </a:solidFill>
                <a:latin typeface="Playfair Display" charset="0"/>
              </a:rPr>
              <a:t> </a:t>
            </a:r>
            <a:r>
              <a:rPr lang="en-US" sz="1200" dirty="0" err="1" smtClean="0">
                <a:solidFill>
                  <a:schemeClr val="bg1"/>
                </a:solidFill>
                <a:latin typeface="Playfair Display" charset="0"/>
              </a:rPr>
              <a:t>metalúrgicas</a:t>
            </a:r>
            <a:r>
              <a:rPr lang="en-US" sz="1200" dirty="0">
                <a:solidFill>
                  <a:schemeClr val="bg1"/>
                </a:solidFill>
                <a:latin typeface="Playfair Display" charset="0"/>
              </a:rPr>
              <a:t>: </a:t>
            </a:r>
            <a:r>
              <a:rPr lang="en-US" sz="1200" dirty="0">
                <a:solidFill>
                  <a:schemeClr val="bg1"/>
                </a:solidFill>
                <a:latin typeface="Playfair Display" charset="0"/>
                <a:hlinkClick r:id="rId6"/>
              </a:rPr>
              <a:t>https://www.sciencedirect.com/science/article/pii/</a:t>
            </a:r>
            <a:r>
              <a:rPr lang="en-US" sz="1200" dirty="0" smtClean="0">
                <a:solidFill>
                  <a:schemeClr val="bg1"/>
                </a:solidFill>
                <a:latin typeface="Playfair Display" charset="0"/>
                <a:hlinkClick r:id="rId6"/>
              </a:rPr>
              <a:t>S0160412011001887</a:t>
            </a:r>
            <a:endParaRPr lang="en-US" sz="1200" dirty="0" smtClean="0">
              <a:solidFill>
                <a:schemeClr val="bg1"/>
              </a:solidFill>
              <a:latin typeface="Playfair Display" charset="0"/>
            </a:endParaRPr>
          </a:p>
          <a:p>
            <a:pPr marL="342900" indent="-342900">
              <a:buClr>
                <a:schemeClr val="bg1"/>
              </a:buClr>
              <a:buFont typeface="+mj-lt"/>
              <a:buAutoNum type="arabicPeriod" startAt="10"/>
            </a:pPr>
            <a:r>
              <a:rPr lang="en-US" sz="1200" dirty="0" err="1" smtClean="0">
                <a:solidFill>
                  <a:schemeClr val="bg1"/>
                </a:solidFill>
                <a:latin typeface="Playfair Display" charset="0"/>
              </a:rPr>
              <a:t>Polucion</a:t>
            </a:r>
            <a:r>
              <a:rPr lang="en-US" sz="1200" dirty="0" smtClean="0">
                <a:solidFill>
                  <a:schemeClr val="bg1"/>
                </a:solidFill>
                <a:latin typeface="Playfair Display" charset="0"/>
              </a:rPr>
              <a:t> y pm2,5 en </a:t>
            </a:r>
            <a:r>
              <a:rPr lang="en-US" sz="1200" dirty="0" err="1" smtClean="0">
                <a:solidFill>
                  <a:schemeClr val="bg1"/>
                </a:solidFill>
                <a:latin typeface="Playfair Display" charset="0"/>
              </a:rPr>
              <a:t>asmáticos</a:t>
            </a:r>
            <a:r>
              <a:rPr lang="en-US" sz="1200" dirty="0" smtClean="0">
                <a:solidFill>
                  <a:schemeClr val="bg1"/>
                </a:solidFill>
                <a:latin typeface="Playfair Display" charset="0"/>
              </a:rPr>
              <a:t> y no </a:t>
            </a:r>
            <a:r>
              <a:rPr lang="en-US" sz="1200" dirty="0" err="1" smtClean="0">
                <a:solidFill>
                  <a:schemeClr val="bg1"/>
                </a:solidFill>
                <a:latin typeface="Playfair Display" charset="0"/>
              </a:rPr>
              <a:t>asmáticos</a:t>
            </a:r>
            <a:r>
              <a:rPr lang="en-US" sz="1200" dirty="0">
                <a:solidFill>
                  <a:schemeClr val="bg1"/>
                </a:solidFill>
                <a:latin typeface="Playfair Display" charset="0"/>
              </a:rPr>
              <a:t> Santiago </a:t>
            </a:r>
            <a:r>
              <a:rPr lang="en-US" sz="1200" dirty="0" smtClean="0">
                <a:solidFill>
                  <a:schemeClr val="bg1"/>
                </a:solidFill>
                <a:latin typeface="Playfair Display" charset="0"/>
              </a:rPr>
              <a:t>2017: </a:t>
            </a:r>
            <a:r>
              <a:rPr lang="en-US" sz="1200" dirty="0" smtClean="0">
                <a:solidFill>
                  <a:schemeClr val="bg1"/>
                </a:solidFill>
                <a:latin typeface="Playfair Display" charset="0"/>
                <a:hlinkClick r:id="rId7"/>
              </a:rPr>
              <a:t>?</a:t>
            </a:r>
            <a:r>
              <a:rPr lang="en-US" sz="1200" dirty="0">
                <a:solidFill>
                  <a:schemeClr val="bg1"/>
                </a:solidFill>
                <a:latin typeface="Playfair Display" charset="0"/>
                <a:hlinkClick r:id="rId7"/>
              </a:rPr>
              <a:t>script=sci_arttext&amp;pid=S0717-</a:t>
            </a:r>
            <a:r>
              <a:rPr lang="en-US" sz="1200" dirty="0" smtClean="0">
                <a:solidFill>
                  <a:schemeClr val="bg1"/>
                </a:solidFill>
                <a:latin typeface="Playfair Display" charset="0"/>
                <a:hlinkClick r:id="rId7"/>
              </a:rPr>
              <a:t>73482002000200006</a:t>
            </a:r>
            <a:endParaRPr lang="en-US" sz="1200" dirty="0" smtClean="0">
              <a:solidFill>
                <a:schemeClr val="bg1"/>
              </a:solidFill>
              <a:latin typeface="Playfair Display" charset="0"/>
            </a:endParaRPr>
          </a:p>
          <a:p>
            <a:pPr marL="342900" indent="-342900">
              <a:buClr>
                <a:schemeClr val="bg1"/>
              </a:buClr>
              <a:buFont typeface="+mj-lt"/>
              <a:buAutoNum type="arabicPeriod" startAt="10"/>
            </a:pPr>
            <a:r>
              <a:rPr lang="en-US" sz="1200" dirty="0" err="1" smtClean="0">
                <a:solidFill>
                  <a:schemeClr val="bg1"/>
                </a:solidFill>
                <a:latin typeface="Playfair Display" charset="0"/>
              </a:rPr>
              <a:t>Comisión</a:t>
            </a:r>
            <a:r>
              <a:rPr lang="en-US" sz="1200" dirty="0" smtClean="0">
                <a:solidFill>
                  <a:schemeClr val="bg1"/>
                </a:solidFill>
                <a:latin typeface="Playfair Display" charset="0"/>
              </a:rPr>
              <a:t> Lancet </a:t>
            </a:r>
            <a:r>
              <a:rPr lang="en-US" sz="1200" dirty="0" err="1" smtClean="0">
                <a:solidFill>
                  <a:schemeClr val="bg1"/>
                </a:solidFill>
                <a:latin typeface="Playfair Display" charset="0"/>
              </a:rPr>
              <a:t>sobre</a:t>
            </a:r>
            <a:r>
              <a:rPr lang="en-US" sz="1200" dirty="0" smtClean="0">
                <a:solidFill>
                  <a:schemeClr val="bg1"/>
                </a:solidFill>
                <a:latin typeface="Playfair Display" charset="0"/>
              </a:rPr>
              <a:t> </a:t>
            </a:r>
            <a:r>
              <a:rPr lang="en-US" sz="1200" dirty="0" err="1" smtClean="0">
                <a:solidFill>
                  <a:schemeClr val="bg1"/>
                </a:solidFill>
                <a:latin typeface="Playfair Display" charset="0"/>
              </a:rPr>
              <a:t>Contaminación</a:t>
            </a:r>
            <a:r>
              <a:rPr lang="en-US" sz="1200" dirty="0" smtClean="0">
                <a:solidFill>
                  <a:schemeClr val="bg1"/>
                </a:solidFill>
                <a:latin typeface="Playfair Display" charset="0"/>
              </a:rPr>
              <a:t> y </a:t>
            </a:r>
            <a:r>
              <a:rPr lang="en-US" sz="1200" dirty="0" err="1" smtClean="0">
                <a:solidFill>
                  <a:schemeClr val="bg1"/>
                </a:solidFill>
                <a:latin typeface="Playfair Display" charset="0"/>
              </a:rPr>
              <a:t>Salud</a:t>
            </a:r>
            <a:r>
              <a:rPr lang="en-US" sz="1200" dirty="0">
                <a:solidFill>
                  <a:schemeClr val="bg1"/>
                </a:solidFill>
                <a:latin typeface="Playfair Display" charset="0"/>
              </a:rPr>
              <a:t>: </a:t>
            </a:r>
            <a:r>
              <a:rPr lang="en-US" sz="1200" dirty="0" smtClean="0">
                <a:solidFill>
                  <a:schemeClr val="bg1"/>
                </a:solidFill>
                <a:latin typeface="Playfair Display" charset="0"/>
                <a:hlinkClick r:id="rId8"/>
              </a:rPr>
              <a:t>http</a:t>
            </a:r>
            <a:r>
              <a:rPr lang="en-US" sz="1200" dirty="0">
                <a:solidFill>
                  <a:schemeClr val="bg1"/>
                </a:solidFill>
                <a:latin typeface="Playfair Display" charset="0"/>
                <a:hlinkClick r:id="rId8"/>
              </a:rPr>
              <a:t>://www.thelancet.com/journals/lancet/article/PIIS0140-6736(17)32345-0/</a:t>
            </a:r>
            <a:r>
              <a:rPr lang="en-US" sz="1200" dirty="0" smtClean="0">
                <a:solidFill>
                  <a:schemeClr val="bg1"/>
                </a:solidFill>
                <a:latin typeface="Playfair Display" charset="0"/>
                <a:hlinkClick r:id="rId8"/>
              </a:rPr>
              <a:t>fulltext</a:t>
            </a:r>
            <a:endParaRPr lang="en-US" sz="1200" dirty="0" smtClean="0">
              <a:solidFill>
                <a:schemeClr val="bg1"/>
              </a:solidFill>
              <a:latin typeface="Playfair Display" charset="0"/>
            </a:endParaRPr>
          </a:p>
          <a:p>
            <a:pPr marL="342900" indent="-342900">
              <a:buClr>
                <a:schemeClr val="bg1"/>
              </a:buClr>
              <a:buFont typeface="+mj-lt"/>
              <a:buAutoNum type="arabicPeriod" startAt="10"/>
            </a:pPr>
            <a:r>
              <a:rPr lang="en-US" sz="1200" dirty="0" err="1" smtClean="0">
                <a:solidFill>
                  <a:schemeClr val="bg1"/>
                </a:solidFill>
                <a:latin typeface="Playfair Display" charset="0"/>
              </a:rPr>
              <a:t>Informe</a:t>
            </a:r>
            <a:r>
              <a:rPr lang="en-US" sz="1200" dirty="0" smtClean="0">
                <a:solidFill>
                  <a:schemeClr val="bg1"/>
                </a:solidFill>
                <a:latin typeface="Playfair Display" charset="0"/>
              </a:rPr>
              <a:t> PGS </a:t>
            </a:r>
            <a:r>
              <a:rPr lang="en-US" sz="1200" dirty="0" err="1" smtClean="0">
                <a:solidFill>
                  <a:schemeClr val="bg1"/>
                </a:solidFill>
                <a:latin typeface="Playfair Display" charset="0"/>
              </a:rPr>
              <a:t>muestreo</a:t>
            </a:r>
            <a:r>
              <a:rPr lang="en-US" sz="1200" dirty="0" smtClean="0">
                <a:solidFill>
                  <a:schemeClr val="bg1"/>
                </a:solidFill>
                <a:latin typeface="Playfair Display" charset="0"/>
              </a:rPr>
              <a:t> de </a:t>
            </a:r>
            <a:r>
              <a:rPr lang="en-US" sz="1200" dirty="0" err="1" smtClean="0">
                <a:solidFill>
                  <a:schemeClr val="bg1"/>
                </a:solidFill>
                <a:latin typeface="Playfair Display" charset="0"/>
              </a:rPr>
              <a:t>suelos</a:t>
            </a:r>
            <a:r>
              <a:rPr lang="en-US" sz="1200" dirty="0" smtClean="0">
                <a:solidFill>
                  <a:schemeClr val="bg1"/>
                </a:solidFill>
                <a:latin typeface="Playfair Display" charset="0"/>
              </a:rPr>
              <a:t> (2015) MMA</a:t>
            </a:r>
          </a:p>
          <a:p>
            <a:pPr marL="342900" indent="-342900">
              <a:buClr>
                <a:schemeClr val="bg1"/>
              </a:buClr>
              <a:buFont typeface="+mj-lt"/>
              <a:buAutoNum type="arabicPeriod" startAt="10"/>
            </a:pPr>
            <a:r>
              <a:rPr lang="en-US" sz="1200" dirty="0">
                <a:solidFill>
                  <a:schemeClr val="bg1"/>
                </a:solidFill>
                <a:latin typeface="Playfair Display" charset="0"/>
                <a:hlinkClick r:id="rId9"/>
              </a:rPr>
              <a:t>https://www.paho.org/chi/index.php?option=com_docman&amp;view=download&amp;alias=174-informe-rpc-chile-2003-2007&amp;category_slug=cancer&amp;Itemid=</a:t>
            </a:r>
            <a:r>
              <a:rPr lang="en-US" sz="1200" dirty="0" smtClean="0">
                <a:solidFill>
                  <a:schemeClr val="bg1"/>
                </a:solidFill>
                <a:latin typeface="Playfair Display" charset="0"/>
                <a:hlinkClick r:id="rId9"/>
              </a:rPr>
              <a:t>1145</a:t>
            </a:r>
            <a:endParaRPr lang="en-US" sz="1200" dirty="0" smtClean="0">
              <a:solidFill>
                <a:schemeClr val="bg1"/>
              </a:solidFill>
              <a:latin typeface="Playfair Display" charset="0"/>
            </a:endParaRPr>
          </a:p>
          <a:p>
            <a:pPr marL="342900" indent="-342900">
              <a:buClr>
                <a:schemeClr val="bg1"/>
              </a:buClr>
              <a:buFont typeface="+mj-lt"/>
              <a:buAutoNum type="arabicPeriod" startAt="10"/>
            </a:pPr>
            <a:r>
              <a:rPr lang="en-US" sz="1200" dirty="0">
                <a:solidFill>
                  <a:schemeClr val="bg1"/>
                </a:solidFill>
                <a:latin typeface="Playfair Display" charset="0"/>
                <a:hlinkClick r:id="rId10"/>
              </a:rPr>
              <a:t>http://gco.iarc.fr/today/</a:t>
            </a:r>
            <a:r>
              <a:rPr lang="en-US" sz="1200" dirty="0" smtClean="0">
                <a:solidFill>
                  <a:schemeClr val="bg1"/>
                </a:solidFill>
                <a:latin typeface="Playfair Display" charset="0"/>
                <a:hlinkClick r:id="rId10"/>
              </a:rPr>
              <a:t>home</a:t>
            </a:r>
            <a:endParaRPr lang="en-US" sz="1200" dirty="0" smtClean="0">
              <a:solidFill>
                <a:schemeClr val="bg1"/>
              </a:solidFill>
              <a:latin typeface="Playfair Display" charset="0"/>
            </a:endParaRPr>
          </a:p>
          <a:p>
            <a:pPr marL="342900" indent="-342900">
              <a:buClr>
                <a:schemeClr val="bg1"/>
              </a:buClr>
              <a:buFont typeface="+mj-lt"/>
              <a:buAutoNum type="arabicPeriod" startAt="10"/>
            </a:pPr>
            <a:r>
              <a:rPr lang="en-US" sz="1200" dirty="0">
                <a:solidFill>
                  <a:schemeClr val="bg1"/>
                </a:solidFill>
                <a:latin typeface="Playfair Display" charset="0"/>
                <a:hlinkClick r:id="rId11"/>
              </a:rPr>
              <a:t>https://www.wcrf.org/int/cancer-facts-figures/worldwide-</a:t>
            </a:r>
            <a:r>
              <a:rPr lang="en-US" sz="1200" dirty="0" smtClean="0">
                <a:solidFill>
                  <a:schemeClr val="bg1"/>
                </a:solidFill>
                <a:latin typeface="Playfair Display" charset="0"/>
                <a:hlinkClick r:id="rId11"/>
              </a:rPr>
              <a:t>data</a:t>
            </a:r>
            <a:endParaRPr lang="en-US" sz="1200" dirty="0" smtClean="0">
              <a:solidFill>
                <a:schemeClr val="bg1"/>
              </a:solidFill>
              <a:latin typeface="Playfair Display" charset="0"/>
            </a:endParaRPr>
          </a:p>
          <a:p>
            <a:pPr marL="342900" indent="-342900">
              <a:buClr>
                <a:schemeClr val="bg1"/>
              </a:buClr>
              <a:buFont typeface="+mj-lt"/>
              <a:buAutoNum type="arabicPeriod" startAt="10"/>
            </a:pPr>
            <a:r>
              <a:rPr lang="en-US" sz="1200" dirty="0" smtClean="0">
                <a:solidFill>
                  <a:schemeClr val="bg1"/>
                </a:solidFill>
                <a:latin typeface="Playfair Display" charset="0"/>
                <a:hlinkClick r:id="rId12"/>
              </a:rPr>
              <a:t>https</a:t>
            </a:r>
            <a:r>
              <a:rPr lang="en-US" sz="1200" dirty="0">
                <a:solidFill>
                  <a:schemeClr val="bg1"/>
                </a:solidFill>
                <a:latin typeface="Playfair Display" charset="0"/>
                <a:hlinkClick r:id="rId12"/>
              </a:rPr>
              <a:t>://www.sciencedirect.com/science/article/pii/</a:t>
            </a:r>
            <a:r>
              <a:rPr lang="en-US" sz="1200" dirty="0" smtClean="0">
                <a:solidFill>
                  <a:schemeClr val="bg1"/>
                </a:solidFill>
                <a:latin typeface="Playfair Display" charset="0"/>
                <a:hlinkClick r:id="rId12"/>
              </a:rPr>
              <a:t>S0716864013701950</a:t>
            </a:r>
            <a:endParaRPr lang="en-US" sz="1200" dirty="0" smtClean="0">
              <a:solidFill>
                <a:schemeClr val="bg1"/>
              </a:solidFill>
              <a:latin typeface="Playfair Display" charset="0"/>
            </a:endParaRPr>
          </a:p>
          <a:p>
            <a:pPr marL="342900" indent="-342900">
              <a:buClr>
                <a:schemeClr val="bg1"/>
              </a:buClr>
              <a:buFont typeface="+mj-lt"/>
              <a:buAutoNum type="arabicPeriod" startAt="10"/>
            </a:pPr>
            <a:r>
              <a:rPr lang="en-US" sz="1200" dirty="0">
                <a:solidFill>
                  <a:schemeClr val="bg1"/>
                </a:solidFill>
                <a:latin typeface="Playfair Display" charset="0"/>
                <a:hlinkClick r:id="rId13"/>
              </a:rPr>
              <a:t>http://www.who.int/cancer/prevention/es</a:t>
            </a:r>
            <a:r>
              <a:rPr lang="en-US" sz="1200" dirty="0" smtClean="0">
                <a:solidFill>
                  <a:schemeClr val="bg1"/>
                </a:solidFill>
                <a:latin typeface="Playfair Display" charset="0"/>
                <a:hlinkClick r:id="rId13"/>
              </a:rPr>
              <a:t>/</a:t>
            </a:r>
            <a:endParaRPr lang="en-US" sz="1200" dirty="0" smtClean="0">
              <a:solidFill>
                <a:schemeClr val="bg1"/>
              </a:solidFill>
              <a:latin typeface="Playfair Display" charset="0"/>
            </a:endParaRPr>
          </a:p>
          <a:p>
            <a:pPr marL="342900" indent="-342900">
              <a:buClr>
                <a:schemeClr val="bg1"/>
              </a:buClr>
              <a:buFont typeface="+mj-lt"/>
              <a:buAutoNum type="arabicPeriod" startAt="10"/>
            </a:pPr>
            <a:r>
              <a:rPr lang="en-US" sz="1200" dirty="0">
                <a:solidFill>
                  <a:schemeClr val="bg1"/>
                </a:solidFill>
                <a:latin typeface="Playfair Display" charset="0"/>
                <a:hlinkClick r:id="rId14"/>
              </a:rPr>
              <a:t>https://data.worldbank.org/indicator/</a:t>
            </a:r>
            <a:r>
              <a:rPr lang="en-US" sz="1200" dirty="0" smtClean="0">
                <a:solidFill>
                  <a:schemeClr val="bg1"/>
                </a:solidFill>
                <a:latin typeface="Playfair Display" charset="0"/>
                <a:hlinkClick r:id="rId14"/>
              </a:rPr>
              <a:t>NY.GNP.PCAP.PP.CD</a:t>
            </a:r>
            <a:endParaRPr lang="en-US" sz="1200" dirty="0" smtClean="0">
              <a:solidFill>
                <a:schemeClr val="bg1"/>
              </a:solidFill>
              <a:latin typeface="Playfair Display" charset="0"/>
            </a:endParaRPr>
          </a:p>
          <a:p>
            <a:pPr marL="342900" indent="-342900">
              <a:buClr>
                <a:schemeClr val="bg1"/>
              </a:buClr>
              <a:buFont typeface="+mj-lt"/>
              <a:buAutoNum type="arabicPeriod" startAt="10"/>
            </a:pPr>
            <a:r>
              <a:rPr lang="en-US" sz="1200" dirty="0">
                <a:solidFill>
                  <a:schemeClr val="bg1"/>
                </a:solidFill>
                <a:latin typeface="Playfair Display" charset="0"/>
                <a:hlinkClick r:id="rId15"/>
              </a:rPr>
              <a:t>http://www.minsal.cl/wp-content/uploads/2016/10/Estrategia-Nacional-de-Cancer-version-consulta-</a:t>
            </a:r>
            <a:r>
              <a:rPr lang="en-US" sz="1200" dirty="0" smtClean="0">
                <a:solidFill>
                  <a:schemeClr val="bg1"/>
                </a:solidFill>
                <a:latin typeface="Playfair Display" charset="0"/>
                <a:hlinkClick r:id="rId15"/>
              </a:rPr>
              <a:t>publica.pdf</a:t>
            </a:r>
            <a:endParaRPr lang="en-US" sz="1200" dirty="0" smtClean="0">
              <a:solidFill>
                <a:schemeClr val="bg1"/>
              </a:solidFill>
              <a:latin typeface="Playfair Display" charset="0"/>
            </a:endParaRPr>
          </a:p>
          <a:p>
            <a:pPr>
              <a:buClr>
                <a:schemeClr val="bg1"/>
              </a:buClr>
            </a:pPr>
            <a:endParaRPr lang="en-US" sz="1200" dirty="0" smtClean="0">
              <a:solidFill>
                <a:schemeClr val="bg1"/>
              </a:solidFill>
              <a:latin typeface="Playfair Display" charset="0"/>
            </a:endParaRPr>
          </a:p>
          <a:p>
            <a:pPr>
              <a:buClr>
                <a:schemeClr val="bg1"/>
              </a:buClr>
            </a:pPr>
            <a:endParaRPr lang="en-US" sz="1200" dirty="0" smtClean="0">
              <a:solidFill>
                <a:schemeClr val="bg1"/>
              </a:solidFill>
              <a:latin typeface="Playfair Display" charset="0"/>
            </a:endParaRPr>
          </a:p>
          <a:p>
            <a:pPr>
              <a:buClr>
                <a:schemeClr val="bg1"/>
              </a:buClr>
            </a:pPr>
            <a:endParaRPr lang="en-US" sz="1200" dirty="0" smtClean="0">
              <a:solidFill>
                <a:schemeClr val="bg1"/>
              </a:solidFill>
              <a:latin typeface="Playfair Display" charset="0"/>
            </a:endParaRPr>
          </a:p>
          <a:p>
            <a:pPr>
              <a:buClr>
                <a:schemeClr val="bg1"/>
              </a:buClr>
            </a:pPr>
            <a:endParaRPr lang="en-US" sz="1200" dirty="0" smtClean="0">
              <a:solidFill>
                <a:schemeClr val="bg1"/>
              </a:solidFill>
              <a:latin typeface="Playfair Display" charset="0"/>
            </a:endParaRPr>
          </a:p>
          <a:p>
            <a:pPr>
              <a:buClr>
                <a:schemeClr val="bg1"/>
              </a:buClr>
            </a:pPr>
            <a:endParaRPr lang="en-US" sz="1200" dirty="0">
              <a:solidFill>
                <a:schemeClr val="bg1"/>
              </a:solidFill>
              <a:latin typeface="Playfair Display" charset="0"/>
            </a:endParaRPr>
          </a:p>
          <a:p>
            <a:pPr marL="342900" indent="-342900">
              <a:buClr>
                <a:schemeClr val="bg1"/>
              </a:buClr>
              <a:buFont typeface="+mj-lt"/>
              <a:buAutoNum type="arabicPeriod" startAt="10"/>
            </a:pPr>
            <a:endParaRPr lang="en-US" sz="1200" dirty="0" smtClean="0">
              <a:solidFill>
                <a:schemeClr val="bg1"/>
              </a:solidFill>
              <a:latin typeface="Playfair Display" charset="0"/>
            </a:endParaRPr>
          </a:p>
          <a:p>
            <a:pPr>
              <a:buClr>
                <a:schemeClr val="bg1"/>
              </a:buClr>
            </a:pPr>
            <a:endParaRPr lang="en-US" dirty="0" smtClean="0">
              <a:solidFill>
                <a:schemeClr val="bg1"/>
              </a:solidFill>
              <a:latin typeface="Playfair Display" charset="0"/>
            </a:endParaRPr>
          </a:p>
          <a:p>
            <a:pPr>
              <a:buClr>
                <a:schemeClr val="bg1"/>
              </a:buClr>
            </a:pPr>
            <a:endParaRPr lang="en-US" dirty="0" smtClean="0">
              <a:solidFill>
                <a:schemeClr val="bg1"/>
              </a:solidFill>
              <a:latin typeface="Playfair Display" charset="0"/>
            </a:endParaRPr>
          </a:p>
          <a:p>
            <a:pPr marL="285750" indent="-285750">
              <a:buClr>
                <a:schemeClr val="bg1"/>
              </a:buClr>
              <a:buFont typeface="Wingdings" charset="2"/>
              <a:buChar char="Ø"/>
            </a:pPr>
            <a:endParaRPr lang="en-US" sz="1600" dirty="0" smtClean="0">
              <a:solidFill>
                <a:schemeClr val="bg1"/>
              </a:solidFill>
              <a:latin typeface="Playfair Display" charset="0"/>
            </a:endParaRPr>
          </a:p>
          <a:p>
            <a:pPr>
              <a:buClr>
                <a:schemeClr val="bg1"/>
              </a:buClr>
            </a:pPr>
            <a:endParaRPr lang="en-US" sz="1600" dirty="0">
              <a:solidFill>
                <a:schemeClr val="bg1"/>
              </a:solidFill>
              <a:latin typeface="Playfair Display" charset="0"/>
            </a:endParaRPr>
          </a:p>
          <a:p>
            <a:pPr marL="285750" indent="-285750">
              <a:buClr>
                <a:schemeClr val="bg1"/>
              </a:buClr>
              <a:buFont typeface="Wingdings" charset="2"/>
              <a:buChar char="Ø"/>
            </a:pPr>
            <a:endParaRPr lang="en-US" sz="1600" dirty="0" smtClean="0">
              <a:solidFill>
                <a:schemeClr val="bg1"/>
              </a:solidFill>
              <a:latin typeface="Playfair Display" charset="0"/>
            </a:endParaRPr>
          </a:p>
          <a:p>
            <a:pPr marL="285750" indent="-285750">
              <a:buClr>
                <a:schemeClr val="bg1"/>
              </a:buClr>
              <a:buFont typeface="Wingdings" charset="2"/>
              <a:buChar char="Ø"/>
            </a:pPr>
            <a:endParaRPr lang="en-US" sz="1600" dirty="0" smtClean="0">
              <a:solidFill>
                <a:schemeClr val="bg1"/>
              </a:solidFill>
              <a:latin typeface="Playfair Display" charset="0"/>
            </a:endParaRPr>
          </a:p>
          <a:p>
            <a:pPr marL="285750" indent="-285750">
              <a:buClr>
                <a:schemeClr val="bg1"/>
              </a:buClr>
              <a:buFont typeface="Wingdings" charset="2"/>
              <a:buChar char="Ø"/>
            </a:pPr>
            <a:endParaRPr lang="en-US" sz="1600" dirty="0" smtClean="0">
              <a:solidFill>
                <a:schemeClr val="bg1"/>
              </a:solidFill>
              <a:latin typeface="Playfair Display" charset="0"/>
            </a:endParaRPr>
          </a:p>
          <a:p>
            <a:pPr marL="285750" indent="-285750">
              <a:buClr>
                <a:schemeClr val="bg1"/>
              </a:buClr>
              <a:buFont typeface="Wingdings" charset="2"/>
              <a:buChar char="Ø"/>
            </a:pPr>
            <a:endParaRPr lang="en-US" sz="1600" dirty="0" smtClean="0">
              <a:solidFill>
                <a:schemeClr val="bg1"/>
              </a:solidFill>
              <a:latin typeface="Playfair Display" charset="0"/>
            </a:endParaRPr>
          </a:p>
        </p:txBody>
      </p:sp>
      <p:pic>
        <p:nvPicPr>
          <p:cNvPr id="22530" name="Picture 2" descr="Resultado de imagen para icon book"/>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7584" y="339502"/>
            <a:ext cx="980629" cy="98062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5 Flecha curvada hacia la izquierda">
            <a:hlinkClick r:id="" action="ppaction://hlinkshowjump?jump=lastslideviewed"/>
          </p:cNvPr>
          <p:cNvSpPr/>
          <p:nvPr/>
        </p:nvSpPr>
        <p:spPr>
          <a:xfrm>
            <a:off x="8429652" y="4286262"/>
            <a:ext cx="428628" cy="500066"/>
          </a:xfrm>
          <a:prstGeom prst="curvedLeftArrow">
            <a:avLst>
              <a:gd name="adj1" fmla="val 34502"/>
              <a:gd name="adj2" fmla="val 58333"/>
              <a:gd name="adj3" fmla="val 2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Tree>
    <p:extLst>
      <p:ext uri="{BB962C8B-B14F-4D97-AF65-F5344CB8AC3E}">
        <p14:creationId xmlns:p14="http://schemas.microsoft.com/office/powerpoint/2010/main" val="20197216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1026" name="Picture 2"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b="14971"/>
          <a:stretch/>
        </p:blipFill>
        <p:spPr bwMode="auto">
          <a:xfrm>
            <a:off x="-36512" y="-20537"/>
            <a:ext cx="9180512" cy="5164038"/>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Shape 163"/>
          <p:cNvSpPr txBox="1">
            <a:spLocks/>
          </p:cNvSpPr>
          <p:nvPr/>
        </p:nvSpPr>
        <p:spPr>
          <a:xfrm>
            <a:off x="755578" y="843559"/>
            <a:ext cx="7632848" cy="216024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4800" b="1" dirty="0" smtClean="0">
                <a:solidFill>
                  <a:schemeClr val="accent2">
                    <a:lumMod val="20000"/>
                    <a:lumOff val="80000"/>
                  </a:schemeClr>
                </a:solidFill>
                <a:effectLst>
                  <a:outerShdw blurRad="38100" dist="38100" dir="2700000" algn="tl">
                    <a:srgbClr val="000000">
                      <a:alpha val="43137"/>
                    </a:srgbClr>
                  </a:outerShdw>
                </a:effectLst>
                <a:latin typeface="Montserrat" charset="0"/>
              </a:rPr>
              <a:t>Contaminación </a:t>
            </a:r>
            <a:r>
              <a:rPr lang="es-MX" sz="4800" b="1" dirty="0">
                <a:solidFill>
                  <a:schemeClr val="accent2">
                    <a:lumMod val="20000"/>
                    <a:lumOff val="80000"/>
                  </a:schemeClr>
                </a:solidFill>
                <a:effectLst>
                  <a:outerShdw blurRad="38100" dist="38100" dir="2700000" algn="tl">
                    <a:srgbClr val="000000">
                      <a:alpha val="43137"/>
                    </a:srgbClr>
                  </a:outerShdw>
                </a:effectLst>
                <a:latin typeface="Montserrat" charset="0"/>
              </a:rPr>
              <a:t>y Salud   Región de Valparaíso</a:t>
            </a:r>
            <a:endParaRPr lang="es-ES_tradnl" sz="4800" b="1" dirty="0">
              <a:solidFill>
                <a:schemeClr val="accent2">
                  <a:lumMod val="20000"/>
                  <a:lumOff val="80000"/>
                </a:schemeClr>
              </a:solidFill>
              <a:effectLst>
                <a:outerShdw blurRad="38100" dist="38100" dir="2700000" algn="tl">
                  <a:srgbClr val="000000">
                    <a:alpha val="43137"/>
                  </a:srgbClr>
                </a:outerShdw>
              </a:effectLst>
              <a:latin typeface="Montserrat" charset="0"/>
            </a:endParaRPr>
          </a:p>
        </p:txBody>
      </p:sp>
      <p:sp>
        <p:nvSpPr>
          <p:cNvPr id="14" name="Shape 71"/>
          <p:cNvSpPr txBox="1">
            <a:spLocks/>
          </p:cNvSpPr>
          <p:nvPr/>
        </p:nvSpPr>
        <p:spPr>
          <a:xfrm>
            <a:off x="1597637" y="3363838"/>
            <a:ext cx="5942400" cy="86409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1600" b="1" i="1" dirty="0" smtClean="0">
                <a:solidFill>
                  <a:schemeClr val="bg1"/>
                </a:solidFill>
                <a:latin typeface="+mn-lt"/>
              </a:rPr>
              <a:t>Un aporte del Departamento de DDHH</a:t>
            </a:r>
            <a:r>
              <a:rPr lang="es-MX" sz="1600" b="1" i="1" dirty="0">
                <a:solidFill>
                  <a:schemeClr val="bg1"/>
                </a:solidFill>
                <a:latin typeface="+mn-lt"/>
              </a:rPr>
              <a:t>, </a:t>
            </a:r>
            <a:endParaRPr lang="es-MX" sz="1600" b="1" i="1" dirty="0" smtClean="0">
              <a:solidFill>
                <a:schemeClr val="bg1"/>
              </a:solidFill>
              <a:latin typeface="+mn-lt"/>
            </a:endParaRPr>
          </a:p>
          <a:p>
            <a:pPr algn="ctr"/>
            <a:r>
              <a:rPr lang="es-MX" sz="1600" b="1" i="1" dirty="0">
                <a:solidFill>
                  <a:schemeClr val="bg1"/>
                </a:solidFill>
              </a:rPr>
              <a:t>Medio </a:t>
            </a:r>
            <a:r>
              <a:rPr lang="es-MX" sz="1600" b="1" i="1" dirty="0" smtClean="0">
                <a:solidFill>
                  <a:schemeClr val="bg1"/>
                </a:solidFill>
              </a:rPr>
              <a:t>Ambiente y </a:t>
            </a:r>
            <a:r>
              <a:rPr lang="es-MX" sz="1600" b="1" i="1" dirty="0" smtClean="0">
                <a:solidFill>
                  <a:schemeClr val="bg1"/>
                </a:solidFill>
                <a:latin typeface="+mn-lt"/>
              </a:rPr>
              <a:t>Biodiversidad</a:t>
            </a:r>
          </a:p>
          <a:p>
            <a:pPr algn="ctr"/>
            <a:r>
              <a:rPr lang="es-MX" sz="1600" b="1" i="1" dirty="0" smtClean="0">
                <a:solidFill>
                  <a:schemeClr val="bg1"/>
                </a:solidFill>
                <a:latin typeface="+mn-lt"/>
              </a:rPr>
              <a:t>Colegio M</a:t>
            </a:r>
            <a:r>
              <a:rPr lang="es-ES" sz="1600" b="1" i="1" dirty="0" err="1" smtClean="0">
                <a:solidFill>
                  <a:schemeClr val="bg1"/>
                </a:solidFill>
                <a:latin typeface="+mn-lt"/>
              </a:rPr>
              <a:t>édico</a:t>
            </a:r>
            <a:r>
              <a:rPr lang="es-ES" sz="1600" b="1" i="1" dirty="0" smtClean="0">
                <a:solidFill>
                  <a:schemeClr val="bg1"/>
                </a:solidFill>
                <a:latin typeface="+mn-lt"/>
              </a:rPr>
              <a:t> de Chile</a:t>
            </a:r>
          </a:p>
          <a:p>
            <a:pPr algn="ctr"/>
            <a:r>
              <a:rPr lang="es-ES" sz="1600" b="1" i="1" dirty="0" smtClean="0">
                <a:solidFill>
                  <a:schemeClr val="bg1"/>
                </a:solidFill>
                <a:latin typeface="+mn-lt"/>
              </a:rPr>
              <a:t>Consejo Regional de Valparaíso</a:t>
            </a:r>
            <a:endParaRPr lang="es-MX" sz="1600" b="1" i="1" dirty="0">
              <a:solidFill>
                <a:schemeClr val="bg1"/>
              </a:solidFill>
              <a:latin typeface="+mn-lt"/>
            </a:endParaRPr>
          </a:p>
          <a:p>
            <a:endParaRPr lang="en-US" sz="1800" dirty="0">
              <a:solidFill>
                <a:schemeClr val="bg1"/>
              </a:solidFill>
              <a:latin typeface="Playfair Display" charset="0"/>
            </a:endParaRPr>
          </a:p>
        </p:txBody>
      </p:sp>
      <p:sp>
        <p:nvSpPr>
          <p:cNvPr id="15" name="Shape 71"/>
          <p:cNvSpPr txBox="1">
            <a:spLocks/>
          </p:cNvSpPr>
          <p:nvPr/>
        </p:nvSpPr>
        <p:spPr>
          <a:xfrm>
            <a:off x="6747641" y="4587974"/>
            <a:ext cx="2396359" cy="35499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i="1" dirty="0" smtClean="0">
                <a:solidFill>
                  <a:schemeClr val="bg1">
                    <a:lumMod val="85000"/>
                  </a:schemeClr>
                </a:solidFill>
                <a:latin typeface="Verdana" pitchFamily="34" charset="0"/>
                <a:ea typeface="Verdana" pitchFamily="34" charset="0"/>
                <a:cs typeface="Verdana" pitchFamily="34" charset="0"/>
              </a:rPr>
              <a:t>12 de </a:t>
            </a:r>
            <a:r>
              <a:rPr lang="en-US" b="1" i="1" dirty="0" err="1" smtClean="0">
                <a:solidFill>
                  <a:schemeClr val="bg1">
                    <a:lumMod val="85000"/>
                  </a:schemeClr>
                </a:solidFill>
                <a:latin typeface="Verdana" pitchFamily="34" charset="0"/>
                <a:ea typeface="Verdana" pitchFamily="34" charset="0"/>
                <a:cs typeface="Verdana" pitchFamily="34" charset="0"/>
              </a:rPr>
              <a:t>Junio</a:t>
            </a:r>
            <a:r>
              <a:rPr lang="en-US" b="1" i="1" dirty="0" smtClean="0">
                <a:solidFill>
                  <a:schemeClr val="bg1">
                    <a:lumMod val="85000"/>
                  </a:schemeClr>
                </a:solidFill>
                <a:latin typeface="Verdana" pitchFamily="34" charset="0"/>
                <a:ea typeface="Verdana" pitchFamily="34" charset="0"/>
                <a:cs typeface="Verdana" pitchFamily="34" charset="0"/>
              </a:rPr>
              <a:t> de 2018</a:t>
            </a:r>
            <a:endParaRPr lang="en-US" sz="1600" b="1" i="1" dirty="0" smtClean="0">
              <a:solidFill>
                <a:schemeClr val="bg1">
                  <a:lumMod val="85000"/>
                </a:schemeClr>
              </a:solidFill>
              <a:latin typeface="Verdana" pitchFamily="34" charset="0"/>
              <a:ea typeface="Verdana" pitchFamily="34" charset="0"/>
              <a:cs typeface="Verdana" pitchFamily="34" charset="0"/>
            </a:endParaRPr>
          </a:p>
        </p:txBody>
      </p:sp>
      <p:sp>
        <p:nvSpPr>
          <p:cNvPr id="16" name="Shape 71"/>
          <p:cNvSpPr txBox="1">
            <a:spLocks/>
          </p:cNvSpPr>
          <p:nvPr/>
        </p:nvSpPr>
        <p:spPr>
          <a:xfrm>
            <a:off x="251520" y="4603468"/>
            <a:ext cx="2304256" cy="35499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i="1" dirty="0" smtClean="0">
                <a:solidFill>
                  <a:schemeClr val="bg1">
                    <a:lumMod val="85000"/>
                  </a:schemeClr>
                </a:solidFill>
                <a:latin typeface="Verdana" pitchFamily="34" charset="0"/>
                <a:ea typeface="Verdana" pitchFamily="34" charset="0"/>
                <a:cs typeface="Verdana" pitchFamily="34" charset="0"/>
              </a:rPr>
              <a:t>Valparaíso, Chile</a:t>
            </a:r>
            <a:endParaRPr lang="en-US" sz="1600" b="1" i="1" dirty="0" smtClean="0">
              <a:solidFill>
                <a:schemeClr val="bg1">
                  <a:lumMod val="85000"/>
                </a:schemeClr>
              </a:solidFill>
              <a:latin typeface="Verdana" pitchFamily="34" charset="0"/>
              <a:ea typeface="Verdana" pitchFamily="34" charset="0"/>
              <a:cs typeface="Verdana" pitchFamily="34" charset="0"/>
            </a:endParaRPr>
          </a:p>
        </p:txBody>
      </p:sp>
      <p:cxnSp>
        <p:nvCxnSpPr>
          <p:cNvPr id="17" name="2 Conector recto"/>
          <p:cNvCxnSpPr/>
          <p:nvPr/>
        </p:nvCxnSpPr>
        <p:spPr>
          <a:xfrm>
            <a:off x="3707904" y="3075806"/>
            <a:ext cx="1656185" cy="0"/>
          </a:xfrm>
          <a:prstGeom prst="line">
            <a:avLst/>
          </a:prstGeom>
          <a:ln w="19050">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CuadroTexto 17"/>
          <p:cNvSpPr txBox="1"/>
          <p:nvPr/>
        </p:nvSpPr>
        <p:spPr>
          <a:xfrm>
            <a:off x="241739" y="3352800"/>
            <a:ext cx="184666" cy="307777"/>
          </a:xfrm>
          <a:prstGeom prst="rect">
            <a:avLst/>
          </a:prstGeom>
          <a:noFill/>
        </p:spPr>
        <p:txBody>
          <a:bodyPr wrap="none" rtlCol="0">
            <a:spAutoFit/>
          </a:bodyPr>
          <a:lstStyle/>
          <a:p>
            <a:endParaRPr lang="es-ES_tradnl"/>
          </a:p>
        </p:txBody>
      </p:sp>
      <p:sp>
        <p:nvSpPr>
          <p:cNvPr id="19" name="CuadroTexto 18"/>
          <p:cNvSpPr txBox="1"/>
          <p:nvPr/>
        </p:nvSpPr>
        <p:spPr>
          <a:xfrm>
            <a:off x="6747641" y="704194"/>
            <a:ext cx="184666" cy="307777"/>
          </a:xfrm>
          <a:prstGeom prst="rect">
            <a:avLst/>
          </a:prstGeom>
          <a:noFill/>
        </p:spPr>
        <p:txBody>
          <a:bodyPr wrap="none" rtlCol="0">
            <a:spAutoFit/>
          </a:bodyPr>
          <a:lstStyle/>
          <a:p>
            <a:endParaRPr lang="es-ES_tradnl"/>
          </a:p>
        </p:txBody>
      </p:sp>
      <p:pic>
        <p:nvPicPr>
          <p:cNvPr id="20" name="Imagen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315" y="180374"/>
            <a:ext cx="3366631" cy="951216"/>
          </a:xfrm>
          <a:prstGeom prst="rect">
            <a:avLst/>
          </a:prstGeom>
        </p:spPr>
      </p:pic>
    </p:spTree>
    <p:extLst>
      <p:ext uri="{BB962C8B-B14F-4D97-AF65-F5344CB8AC3E}">
        <p14:creationId xmlns:p14="http://schemas.microsoft.com/office/powerpoint/2010/main" val="8855797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272675" y="2074390"/>
            <a:ext cx="6598500" cy="857400"/>
          </a:xfrm>
        </p:spPr>
        <p:txBody>
          <a:bodyPr/>
          <a:lstStyle/>
          <a:p>
            <a:r>
              <a:rPr lang="es-CL" dirty="0" smtClean="0"/>
              <a:t>Gracias</a:t>
            </a:r>
            <a:endParaRPr lang="es-ES_tradnl" dirty="0"/>
          </a:p>
        </p:txBody>
      </p:sp>
    </p:spTree>
    <p:extLst>
      <p:ext uri="{BB962C8B-B14F-4D97-AF65-F5344CB8AC3E}">
        <p14:creationId xmlns:p14="http://schemas.microsoft.com/office/powerpoint/2010/main" val="39191562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51435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AutoShape 2" descr="Resultado de imagen para pollu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pic>
        <p:nvPicPr>
          <p:cNvPr id="7174"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053" y="-6894"/>
            <a:ext cx="9164053" cy="5145968"/>
          </a:xfrm>
          <a:prstGeom prst="rect">
            <a:avLst/>
          </a:prstGeom>
          <a:noFill/>
          <a:extLst>
            <a:ext uri="{909E8E84-426E-40dd-AFC4-6F175D3DCCD1}">
              <a14:hiddenFill xmlns:a14="http://schemas.microsoft.com/office/drawing/2010/main" xmlns="">
                <a:solidFill>
                  <a:srgbClr val="FFFFFF"/>
                </a:solidFill>
              </a14:hiddenFill>
            </a:ext>
          </a:extLst>
        </p:spPr>
      </p:pic>
      <p:sp>
        <p:nvSpPr>
          <p:cNvPr id="8" name="Shape 163"/>
          <p:cNvSpPr txBox="1">
            <a:spLocks/>
          </p:cNvSpPr>
          <p:nvPr/>
        </p:nvSpPr>
        <p:spPr>
          <a:xfrm>
            <a:off x="755578" y="3219822"/>
            <a:ext cx="7632848" cy="216024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s-ES_tradnl" sz="4800" b="1" dirty="0">
              <a:solidFill>
                <a:schemeClr val="accent6">
                  <a:lumMod val="20000"/>
                  <a:lumOff val="80000"/>
                </a:schemeClr>
              </a:solidFill>
              <a:effectLst>
                <a:outerShdw blurRad="38100" dist="38100" dir="2700000" algn="tl">
                  <a:srgbClr val="000000">
                    <a:alpha val="43137"/>
                  </a:srgbClr>
                </a:outerShdw>
              </a:effectLst>
              <a:latin typeface="Montserrat" charset="0"/>
            </a:endParaRPr>
          </a:p>
        </p:txBody>
      </p:sp>
      <p:sp>
        <p:nvSpPr>
          <p:cNvPr id="3" name="CuadroTexto 2"/>
          <p:cNvSpPr txBox="1"/>
          <p:nvPr/>
        </p:nvSpPr>
        <p:spPr>
          <a:xfrm>
            <a:off x="2000232" y="3571882"/>
            <a:ext cx="5472608" cy="830997"/>
          </a:xfrm>
          <a:prstGeom prst="rect">
            <a:avLst/>
          </a:prstGeom>
          <a:noFill/>
        </p:spPr>
        <p:txBody>
          <a:bodyPr wrap="square" rtlCol="0">
            <a:spAutoFit/>
          </a:bodyPr>
          <a:lstStyle/>
          <a:p>
            <a:pPr algn="ctr"/>
            <a:r>
              <a:rPr lang="es-ES" sz="4800" b="1" dirty="0" smtClean="0">
                <a:solidFill>
                  <a:schemeClr val="accent2">
                    <a:lumMod val="40000"/>
                    <a:lumOff val="60000"/>
                  </a:schemeClr>
                </a:solidFill>
                <a:latin typeface="Montserrat"/>
              </a:rPr>
              <a:t>INTRODUCCIÓN</a:t>
            </a:r>
            <a:endParaRPr lang="es-ES" sz="4800" b="1" dirty="0">
              <a:solidFill>
                <a:schemeClr val="accent2">
                  <a:lumMod val="40000"/>
                  <a:lumOff val="60000"/>
                </a:schemeClr>
              </a:solidFill>
              <a:latin typeface="Montserrat"/>
            </a:endParaRPr>
          </a:p>
        </p:txBody>
      </p:sp>
    </p:spTree>
    <p:extLst>
      <p:ext uri="{BB962C8B-B14F-4D97-AF65-F5344CB8AC3E}">
        <p14:creationId xmlns:p14="http://schemas.microsoft.com/office/powerpoint/2010/main" val="7987075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8" y="-76773"/>
            <a:ext cx="9172549" cy="5384827"/>
          </a:xfrm>
          <a:prstGeom prst="rect">
            <a:avLst/>
          </a:prstGeom>
        </p:spPr>
      </p:pic>
    </p:spTree>
    <p:extLst>
      <p:ext uri="{BB962C8B-B14F-4D97-AF65-F5344CB8AC3E}">
        <p14:creationId xmlns:p14="http://schemas.microsoft.com/office/powerpoint/2010/main" val="8564573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3"/>
          <p:cNvPicPr>
            <a:picLocks noChangeAspect="1"/>
          </p:cNvPicPr>
          <p:nvPr/>
        </p:nvPicPr>
        <p:blipFill rotWithShape="1">
          <a:blip r:embed="rId3">
            <a:extLst>
              <a:ext uri="{28A0092B-C50C-407E-A947-70E740481C1C}">
                <a14:useLocalDpi xmlns:a14="http://schemas.microsoft.com/office/drawing/2010/main" val="0"/>
              </a:ext>
            </a:extLst>
          </a:blip>
          <a:srcRect t="45819" r="36212"/>
          <a:stretch/>
        </p:blipFill>
        <p:spPr>
          <a:xfrm>
            <a:off x="-36512" y="2098674"/>
            <a:ext cx="9180512" cy="3065364"/>
          </a:xfrm>
          <a:prstGeom prst="rect">
            <a:avLst/>
          </a:prstGeom>
        </p:spPr>
      </p:pic>
      <p:pic>
        <p:nvPicPr>
          <p:cNvPr id="4" name="Marcador de contenido 3"/>
          <p:cNvPicPr>
            <a:picLocks noChangeAspect="1"/>
          </p:cNvPicPr>
          <p:nvPr/>
        </p:nvPicPr>
        <p:blipFill rotWithShape="1">
          <a:blip r:embed="rId3">
            <a:extLst>
              <a:ext uri="{28A0092B-C50C-407E-A947-70E740481C1C}">
                <a14:useLocalDpi xmlns:a14="http://schemas.microsoft.com/office/drawing/2010/main" val="0"/>
              </a:ext>
            </a:extLst>
          </a:blip>
          <a:srcRect r="36212" b="56875"/>
          <a:stretch/>
        </p:blipFill>
        <p:spPr>
          <a:xfrm>
            <a:off x="-36512" y="-20538"/>
            <a:ext cx="9180512" cy="2439889"/>
          </a:xfrm>
          <a:prstGeom prst="rect">
            <a:avLst/>
          </a:prstGeom>
        </p:spPr>
      </p:pic>
    </p:spTree>
    <p:extLst>
      <p:ext uri="{BB962C8B-B14F-4D97-AF65-F5344CB8AC3E}">
        <p14:creationId xmlns:p14="http://schemas.microsoft.com/office/powerpoint/2010/main" val="30507023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611560" y="483518"/>
            <a:ext cx="7992887" cy="4355039"/>
          </a:xfrm>
          <a:prstGeom prst="rect">
            <a:avLst/>
          </a:prstGeom>
          <a:noFill/>
        </p:spPr>
        <p:txBody>
          <a:bodyPr wrap="square" rtlCol="0">
            <a:spAutoFit/>
          </a:bodyPr>
          <a:lstStyle/>
          <a:p>
            <a:endParaRPr lang="es-ES" dirty="0" smtClean="0">
              <a:latin typeface="Montserrat"/>
            </a:endParaRPr>
          </a:p>
          <a:p>
            <a:r>
              <a:rPr lang="es-ES" sz="2000" b="1" dirty="0" smtClean="0">
                <a:solidFill>
                  <a:srgbClr val="FFFFFF"/>
                </a:solidFill>
                <a:latin typeface="Montserrat"/>
              </a:rPr>
              <a:t>SITUACIÓN EN CHILE:</a:t>
            </a:r>
          </a:p>
          <a:p>
            <a:endParaRPr lang="es-ES" sz="2000" b="1" dirty="0" smtClean="0">
              <a:solidFill>
                <a:srgbClr val="FFFFFF"/>
              </a:solidFill>
              <a:latin typeface="Montserrat"/>
            </a:endParaRPr>
          </a:p>
          <a:p>
            <a:pPr marL="342900" indent="-342900">
              <a:spcAft>
                <a:spcPts val="600"/>
              </a:spcAft>
              <a:buClr>
                <a:schemeClr val="bg1"/>
              </a:buClr>
              <a:buFont typeface="Wingdings" pitchFamily="2" charset="2"/>
              <a:buChar char="Ø"/>
            </a:pPr>
            <a:r>
              <a:rPr lang="es-ES" sz="1800" b="1" dirty="0">
                <a:solidFill>
                  <a:srgbClr val="FFFFFF"/>
                </a:solidFill>
                <a:latin typeface="Montserrat"/>
              </a:rPr>
              <a:t>Mortalidad por cáncer en chile = 25% del total de defunciones y 2ª causa de muerte, después de las cardiovasculares.</a:t>
            </a:r>
          </a:p>
          <a:p>
            <a:pPr marL="342900" indent="-342900">
              <a:spcAft>
                <a:spcPts val="600"/>
              </a:spcAft>
              <a:buClr>
                <a:schemeClr val="bg1"/>
              </a:buClr>
              <a:buFont typeface="Wingdings" pitchFamily="2" charset="2"/>
              <a:buChar char="Ø"/>
            </a:pPr>
            <a:r>
              <a:rPr lang="es-ES" sz="1800" b="1" dirty="0" smtClean="0">
                <a:solidFill>
                  <a:srgbClr val="FFFFFF"/>
                </a:solidFill>
                <a:latin typeface="Montserrat"/>
              </a:rPr>
              <a:t>Hay aprox. 22.000 muertes /año y al menos 16% de muertes serían por cáncer y otras tantas enfermedades crónicas no transmisibles son atribuibles a la contaminación: 3520 personas.</a:t>
            </a:r>
          </a:p>
          <a:p>
            <a:pPr marL="342900" indent="-342900">
              <a:spcAft>
                <a:spcPts val="600"/>
              </a:spcAft>
              <a:buClr>
                <a:schemeClr val="bg1"/>
              </a:buClr>
              <a:buFont typeface="Wingdings" pitchFamily="2" charset="2"/>
              <a:buChar char="Ø"/>
            </a:pPr>
            <a:r>
              <a:rPr lang="es-ES" sz="1800" b="1" dirty="0" smtClean="0">
                <a:solidFill>
                  <a:srgbClr val="FFFFFF"/>
                </a:solidFill>
                <a:latin typeface="Montserrat"/>
              </a:rPr>
              <a:t>Cuál es la real incidencia de tales enfermedades en nuestra región ?</a:t>
            </a:r>
          </a:p>
          <a:p>
            <a:pPr marL="342900" indent="-342900">
              <a:buClr>
                <a:schemeClr val="bg1"/>
              </a:buClr>
              <a:buFont typeface="Wingdings" pitchFamily="2" charset="2"/>
              <a:buChar char="Ø"/>
            </a:pPr>
            <a:r>
              <a:rPr lang="es-CL" sz="1800" b="1" dirty="0" smtClean="0">
                <a:solidFill>
                  <a:srgbClr val="FFFFFF"/>
                </a:solidFill>
                <a:latin typeface="Montserrat"/>
              </a:rPr>
              <a:t>AViSa (PIB 2005): 3.901 millones de dólares se pierden anualmente por años de trabajo perdidos prematuramente por muertes por cáncer, sin contar los costos asociados a tratamientos, rehabilitación u otros.</a:t>
            </a:r>
          </a:p>
          <a:p>
            <a:endParaRPr lang="es-ES" dirty="0"/>
          </a:p>
          <a:p>
            <a:endParaRPr lang="es-ES" dirty="0"/>
          </a:p>
        </p:txBody>
      </p:sp>
    </p:spTree>
    <p:extLst>
      <p:ext uri="{BB962C8B-B14F-4D97-AF65-F5344CB8AC3E}">
        <p14:creationId xmlns:p14="http://schemas.microsoft.com/office/powerpoint/2010/main" val="2409396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Katharin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16366</TotalTime>
  <Words>3177</Words>
  <Application>Microsoft Macintosh PowerPoint</Application>
  <PresentationFormat>Presentación en pantalla (16:9)</PresentationFormat>
  <Paragraphs>342</Paragraphs>
  <Slides>59</Slides>
  <Notes>12</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59</vt:i4>
      </vt:variant>
    </vt:vector>
  </HeadingPairs>
  <TitlesOfParts>
    <vt:vector size="71" baseType="lpstr">
      <vt:lpstr>Arial Rounded MT Bold</vt:lpstr>
      <vt:lpstr>Cambria</vt:lpstr>
      <vt:lpstr>Courier New</vt:lpstr>
      <vt:lpstr>Mangal</vt:lpstr>
      <vt:lpstr>Montserrat</vt:lpstr>
      <vt:lpstr>ＭＳ 明朝</vt:lpstr>
      <vt:lpstr>Playfair Display</vt:lpstr>
      <vt:lpstr>Times New Roman</vt:lpstr>
      <vt:lpstr>Verdana</vt:lpstr>
      <vt:lpstr>Wingdings</vt:lpstr>
      <vt:lpstr>Arial</vt:lpstr>
      <vt:lpstr>Katharine template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550 MW  Coal Plant</vt:lpstr>
      <vt:lpstr>General information on the geology of coal:</vt:lpstr>
      <vt:lpstr>Presentación de PowerPoint</vt:lpstr>
      <vt:lpstr>Presentación de PowerPoint</vt:lpstr>
      <vt:lpstr>Presentación de PowerPoint</vt:lpstr>
      <vt:lpstr>Presentación de PowerPoint</vt:lpstr>
      <vt:lpstr>Presentación de PowerPoint</vt:lpstr>
      <vt:lpstr>Arsénico y  Salud Humana:</vt:lpstr>
      <vt:lpstr> Normativa Primaria calidad Arsénico </vt:lpstr>
      <vt:lpstr>Presentación de PowerPoint</vt:lpstr>
      <vt:lpstr>Presentación de PowerPoint</vt:lpstr>
      <vt:lpstr>Presentación de PowerPoint</vt:lpstr>
      <vt:lpstr>Presentación de PowerPoint</vt:lpstr>
      <vt:lpstr>Presentación de PowerPoint</vt:lpstr>
      <vt:lpstr>Presentación de PowerPoint</vt:lpstr>
      <vt:lpstr>Mar</vt:lpstr>
      <vt:lpstr>Ventanas HOY  23 octubre 2017 8:30 AM</vt:lpstr>
      <vt:lpstr>Presentación de PowerPoint</vt:lpstr>
      <vt:lpstr>Presentación de PowerPoint</vt:lpstr>
      <vt:lpstr>TIERRA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Bibliografía</vt:lpstr>
      <vt:lpstr>Bibliografía</vt:lpstr>
      <vt:lpstr>Presentación de PowerPoint</vt:lpstr>
      <vt:lpstr>Gracias</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Jorge</dc:creator>
  <cp:lastModifiedBy>Sandra Valenzuela Torres</cp:lastModifiedBy>
  <cp:revision>291</cp:revision>
  <dcterms:modified xsi:type="dcterms:W3CDTF">2018-06-15T19:06:24Z</dcterms:modified>
</cp:coreProperties>
</file>